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drawings/drawing4.xml" ContentType="application/vnd.openxmlformats-officedocument.drawingml.chartshapes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drawings/drawing5.xml" ContentType="application/vnd.openxmlformats-officedocument.drawingml.chartshapes+xml"/>
  <Override PartName="/ppt/charts/chart9.xml" ContentType="application/vnd.openxmlformats-officedocument.drawingml.chart+xml"/>
  <Override PartName="/ppt/drawings/drawing6.xml" ContentType="application/vnd.openxmlformats-officedocument.drawingml.chartshapes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drawings/drawing7.xml" ContentType="application/vnd.openxmlformats-officedocument.drawingml.chartshapes+xml"/>
  <Override PartName="/ppt/charts/chart12.xml" ContentType="application/vnd.openxmlformats-officedocument.drawingml.chart+xml"/>
  <Override PartName="/ppt/drawings/drawing8.xml" ContentType="application/vnd.openxmlformats-officedocument.drawingml.chartshapes+xml"/>
  <Override PartName="/ppt/charts/chart13.xml" ContentType="application/vnd.openxmlformats-officedocument.drawingml.chart+xml"/>
  <Override PartName="/ppt/theme/themeOverride1.xml" ContentType="application/vnd.openxmlformats-officedocument.themeOverride+xml"/>
  <Override PartName="/ppt/drawings/drawing9.xml" ContentType="application/vnd.openxmlformats-officedocument.drawingml.chartshapes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81"/>
  </p:notesMasterIdLst>
  <p:handoutMasterIdLst>
    <p:handoutMasterId r:id="rId82"/>
  </p:handoutMasterIdLst>
  <p:sldIdLst>
    <p:sldId id="412" r:id="rId5"/>
    <p:sldId id="517" r:id="rId6"/>
    <p:sldId id="472" r:id="rId7"/>
    <p:sldId id="532" r:id="rId8"/>
    <p:sldId id="511" r:id="rId9"/>
    <p:sldId id="512" r:id="rId10"/>
    <p:sldId id="533" r:id="rId11"/>
    <p:sldId id="536" r:id="rId12"/>
    <p:sldId id="514" r:id="rId13"/>
    <p:sldId id="526" r:id="rId14"/>
    <p:sldId id="535" r:id="rId15"/>
    <p:sldId id="529" r:id="rId16"/>
    <p:sldId id="592" r:id="rId17"/>
    <p:sldId id="594" r:id="rId18"/>
    <p:sldId id="582" r:id="rId19"/>
    <p:sldId id="675" r:id="rId20"/>
    <p:sldId id="641" r:id="rId21"/>
    <p:sldId id="630" r:id="rId22"/>
    <p:sldId id="631" r:id="rId23"/>
    <p:sldId id="595" r:id="rId24"/>
    <p:sldId id="632" r:id="rId25"/>
    <p:sldId id="622" r:id="rId26"/>
    <p:sldId id="623" r:id="rId27"/>
    <p:sldId id="628" r:id="rId28"/>
    <p:sldId id="629" r:id="rId29"/>
    <p:sldId id="626" r:id="rId30"/>
    <p:sldId id="627" r:id="rId31"/>
    <p:sldId id="634" r:id="rId32"/>
    <p:sldId id="677" r:id="rId33"/>
    <p:sldId id="678" r:id="rId34"/>
    <p:sldId id="672" r:id="rId35"/>
    <p:sldId id="547" r:id="rId36"/>
    <p:sldId id="673" r:id="rId37"/>
    <p:sldId id="601" r:id="rId38"/>
    <p:sldId id="674" r:id="rId39"/>
    <p:sldId id="608" r:id="rId40"/>
    <p:sldId id="531" r:id="rId41"/>
    <p:sldId id="680" r:id="rId42"/>
    <p:sldId id="652" r:id="rId43"/>
    <p:sldId id="643" r:id="rId44"/>
    <p:sldId id="644" r:id="rId45"/>
    <p:sldId id="645" r:id="rId46"/>
    <p:sldId id="646" r:id="rId47"/>
    <p:sldId id="647" r:id="rId48"/>
    <p:sldId id="648" r:id="rId49"/>
    <p:sldId id="649" r:id="rId50"/>
    <p:sldId id="650" r:id="rId51"/>
    <p:sldId id="651" r:id="rId52"/>
    <p:sldId id="653" r:id="rId53"/>
    <p:sldId id="654" r:id="rId54"/>
    <p:sldId id="655" r:id="rId55"/>
    <p:sldId id="656" r:id="rId56"/>
    <p:sldId id="657" r:id="rId57"/>
    <p:sldId id="658" r:id="rId58"/>
    <p:sldId id="659" r:id="rId59"/>
    <p:sldId id="660" r:id="rId60"/>
    <p:sldId id="661" r:id="rId61"/>
    <p:sldId id="662" r:id="rId62"/>
    <p:sldId id="663" r:id="rId63"/>
    <p:sldId id="664" r:id="rId64"/>
    <p:sldId id="665" r:id="rId65"/>
    <p:sldId id="666" r:id="rId66"/>
    <p:sldId id="667" r:id="rId67"/>
    <p:sldId id="668" r:id="rId68"/>
    <p:sldId id="669" r:id="rId69"/>
    <p:sldId id="670" r:id="rId70"/>
    <p:sldId id="681" r:id="rId71"/>
    <p:sldId id="682" r:id="rId72"/>
    <p:sldId id="683" r:id="rId73"/>
    <p:sldId id="684" r:id="rId74"/>
    <p:sldId id="690" r:id="rId75"/>
    <p:sldId id="685" r:id="rId76"/>
    <p:sldId id="686" r:id="rId77"/>
    <p:sldId id="687" r:id="rId78"/>
    <p:sldId id="688" r:id="rId79"/>
    <p:sldId id="689" r:id="rId80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hollins" initials="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  <a:srgbClr val="BE7DFF"/>
    <a:srgbClr val="FF9933"/>
    <a:srgbClr val="0066FF"/>
    <a:srgbClr val="D00000"/>
    <a:srgbClr val="E088D3"/>
    <a:srgbClr val="FFCC00"/>
    <a:srgbClr val="00FF00"/>
    <a:srgbClr val="454545"/>
    <a:srgbClr val="4F4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18" autoAdjust="0"/>
    <p:restoredTop sz="94671" autoAdjust="0"/>
  </p:normalViewPr>
  <p:slideViewPr>
    <p:cSldViewPr snapToGrid="0">
      <p:cViewPr>
        <p:scale>
          <a:sx n="60" d="100"/>
          <a:sy n="60" d="100"/>
        </p:scale>
        <p:origin x="-2112" y="-14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8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-2622" y="-114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slide" Target="slides/slide72.xml"/><Relationship Id="rId84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87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handoutMaster" Target="handoutMasters/handoutMaster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notesMaster" Target="notesMasters/notesMaster1.xml"/><Relationship Id="rId86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9.xml"/><Relationship Id="rId2" Type="http://schemas.openxmlformats.org/officeDocument/2006/relationships/package" Target="../embeddings/Microsoft_Excel_Worksheet13.xlsx"/><Relationship Id="rId1" Type="http://schemas.openxmlformats.org/officeDocument/2006/relationships/themeOverride" Target="../theme/themeOverride1.xm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952331061826182E-2"/>
          <c:y val="2.8310572504897609E-2"/>
          <c:w val="0.8916488043161529"/>
          <c:h val="0.8502597939146496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ADR Monthly</c:v>
                </c:pt>
              </c:strCache>
            </c:strRef>
          </c:tx>
          <c:spPr>
            <a:ln w="50800">
              <a:solidFill>
                <a:srgbClr val="00B050"/>
              </a:solidFill>
            </a:ln>
          </c:spPr>
          <c:marker>
            <c:symbol val="none"/>
          </c:marker>
          <c:cat>
            <c:numRef>
              <c:f>Sheet1!$A$2:$A$308</c:f>
              <c:numCache>
                <c:formatCode>General</c:formatCode>
                <c:ptCount val="307"/>
                <c:pt idx="0">
                  <c:v>1990</c:v>
                </c:pt>
                <c:pt idx="12">
                  <c:v>1991</c:v>
                </c:pt>
                <c:pt idx="24">
                  <c:v>1992</c:v>
                </c:pt>
                <c:pt idx="36">
                  <c:v>1993</c:v>
                </c:pt>
                <c:pt idx="48">
                  <c:v>1994</c:v>
                </c:pt>
                <c:pt idx="60">
                  <c:v>1995</c:v>
                </c:pt>
                <c:pt idx="72">
                  <c:v>1996</c:v>
                </c:pt>
                <c:pt idx="84">
                  <c:v>1997</c:v>
                </c:pt>
                <c:pt idx="96">
                  <c:v>1998</c:v>
                </c:pt>
                <c:pt idx="108">
                  <c:v>1999</c:v>
                </c:pt>
                <c:pt idx="120">
                  <c:v>2000</c:v>
                </c:pt>
                <c:pt idx="132">
                  <c:v>2001</c:v>
                </c:pt>
                <c:pt idx="144">
                  <c:v>2002</c:v>
                </c:pt>
                <c:pt idx="156">
                  <c:v>2003</c:v>
                </c:pt>
                <c:pt idx="168">
                  <c:v>2004</c:v>
                </c:pt>
                <c:pt idx="180">
                  <c:v>2005</c:v>
                </c:pt>
                <c:pt idx="192">
                  <c:v>2006</c:v>
                </c:pt>
                <c:pt idx="204">
                  <c:v>2007</c:v>
                </c:pt>
                <c:pt idx="216">
                  <c:v>2008</c:v>
                </c:pt>
                <c:pt idx="228">
                  <c:v>2009</c:v>
                </c:pt>
                <c:pt idx="240">
                  <c:v>2010</c:v>
                </c:pt>
                <c:pt idx="252">
                  <c:v>2011</c:v>
                </c:pt>
                <c:pt idx="264">
                  <c:v>2012</c:v>
                </c:pt>
                <c:pt idx="276">
                  <c:v>2013</c:v>
                </c:pt>
                <c:pt idx="288">
                  <c:v>2014</c:v>
                </c:pt>
                <c:pt idx="300">
                  <c:v>2015</c:v>
                </c:pt>
              </c:numCache>
            </c:numRef>
          </c:cat>
          <c:val>
            <c:numRef>
              <c:f>Sheet1!$B$2:$B$308</c:f>
              <c:numCache>
                <c:formatCode>_(#,##0.0_);_(\-#,##0.0_)</c:formatCode>
                <c:ptCount val="307"/>
                <c:pt idx="0">
                  <c:v>4.8667468621292604</c:v>
                </c:pt>
                <c:pt idx="1">
                  <c:v>4.7714040589677298</c:v>
                </c:pt>
                <c:pt idx="2">
                  <c:v>2.69691276972075</c:v>
                </c:pt>
                <c:pt idx="3">
                  <c:v>0.99921559106121305</c:v>
                </c:pt>
                <c:pt idx="4">
                  <c:v>3.3766177038629501</c:v>
                </c:pt>
                <c:pt idx="5">
                  <c:v>2.3820732444291902E-3</c:v>
                </c:pt>
                <c:pt idx="6">
                  <c:v>3.5830340635863598</c:v>
                </c:pt>
                <c:pt idx="7">
                  <c:v>1.13443308137984</c:v>
                </c:pt>
                <c:pt idx="8">
                  <c:v>1.0632962247372</c:v>
                </c:pt>
                <c:pt idx="9">
                  <c:v>0.24882907436256599</c:v>
                </c:pt>
                <c:pt idx="10">
                  <c:v>0.62583545969496801</c:v>
                </c:pt>
                <c:pt idx="11">
                  <c:v>4.4117816687596401</c:v>
                </c:pt>
                <c:pt idx="12">
                  <c:v>-5.0987339776800802</c:v>
                </c:pt>
                <c:pt idx="13">
                  <c:v>-4.1034321796922999</c:v>
                </c:pt>
                <c:pt idx="14">
                  <c:v>-2.7200422010294201</c:v>
                </c:pt>
                <c:pt idx="15">
                  <c:v>2.8798517533008798</c:v>
                </c:pt>
                <c:pt idx="16">
                  <c:v>-3.29724026540132</c:v>
                </c:pt>
                <c:pt idx="17">
                  <c:v>0.10427524638279299</c:v>
                </c:pt>
                <c:pt idx="18">
                  <c:v>-0.64344235404480898</c:v>
                </c:pt>
                <c:pt idx="19">
                  <c:v>1.2259625799465299</c:v>
                </c:pt>
                <c:pt idx="20">
                  <c:v>-0.77711465538992597</c:v>
                </c:pt>
                <c:pt idx="21">
                  <c:v>0.95724493678078804</c:v>
                </c:pt>
                <c:pt idx="22">
                  <c:v>1.3899910601140399</c:v>
                </c:pt>
                <c:pt idx="23">
                  <c:v>2.5169710904410101</c:v>
                </c:pt>
                <c:pt idx="24">
                  <c:v>5.5880842458757698</c:v>
                </c:pt>
                <c:pt idx="25">
                  <c:v>1.48517436348979</c:v>
                </c:pt>
                <c:pt idx="26">
                  <c:v>3.1568715402066601</c:v>
                </c:pt>
                <c:pt idx="27">
                  <c:v>-0.59499459421632706</c:v>
                </c:pt>
                <c:pt idx="28">
                  <c:v>-1.92931559540954</c:v>
                </c:pt>
                <c:pt idx="29">
                  <c:v>1.47984234987745</c:v>
                </c:pt>
                <c:pt idx="30">
                  <c:v>1.4068946105584601</c:v>
                </c:pt>
                <c:pt idx="31">
                  <c:v>0.553444140928263</c:v>
                </c:pt>
                <c:pt idx="32">
                  <c:v>1.81906063139578</c:v>
                </c:pt>
                <c:pt idx="33">
                  <c:v>2.7919705371680701</c:v>
                </c:pt>
                <c:pt idx="34">
                  <c:v>3.09696796602113</c:v>
                </c:pt>
                <c:pt idx="35">
                  <c:v>4.2227666989444401</c:v>
                </c:pt>
                <c:pt idx="36">
                  <c:v>-0.86562920635910201</c:v>
                </c:pt>
                <c:pt idx="37">
                  <c:v>3.2834318241687099</c:v>
                </c:pt>
                <c:pt idx="38">
                  <c:v>6.9371330906357196</c:v>
                </c:pt>
                <c:pt idx="39">
                  <c:v>0.58149954906410695</c:v>
                </c:pt>
                <c:pt idx="40">
                  <c:v>6.9586448854188703</c:v>
                </c:pt>
                <c:pt idx="41">
                  <c:v>3.0233864969123299</c:v>
                </c:pt>
                <c:pt idx="42">
                  <c:v>3.6064528409801899</c:v>
                </c:pt>
                <c:pt idx="43">
                  <c:v>2.01308902744021</c:v>
                </c:pt>
                <c:pt idx="44">
                  <c:v>3.90434146795404</c:v>
                </c:pt>
                <c:pt idx="45">
                  <c:v>4.2662688369761801</c:v>
                </c:pt>
                <c:pt idx="46">
                  <c:v>4.8490091125155903</c:v>
                </c:pt>
                <c:pt idx="47">
                  <c:v>2.79379957175271</c:v>
                </c:pt>
                <c:pt idx="48">
                  <c:v>4.4253308255795396</c:v>
                </c:pt>
                <c:pt idx="49">
                  <c:v>5.5974363166689898</c:v>
                </c:pt>
                <c:pt idx="50">
                  <c:v>1.76948704914481</c:v>
                </c:pt>
                <c:pt idx="51">
                  <c:v>4.4334186028287403</c:v>
                </c:pt>
                <c:pt idx="52">
                  <c:v>7.4921455368378602</c:v>
                </c:pt>
                <c:pt idx="53">
                  <c:v>6.9714990299252504</c:v>
                </c:pt>
                <c:pt idx="54">
                  <c:v>5.3722096151268</c:v>
                </c:pt>
                <c:pt idx="55">
                  <c:v>7.5824848950632502</c:v>
                </c:pt>
                <c:pt idx="56">
                  <c:v>6.4612182418714399</c:v>
                </c:pt>
                <c:pt idx="57">
                  <c:v>5.1962515864305301</c:v>
                </c:pt>
                <c:pt idx="58">
                  <c:v>7.4372538677264197</c:v>
                </c:pt>
                <c:pt idx="59">
                  <c:v>5.7997208938352198</c:v>
                </c:pt>
                <c:pt idx="60">
                  <c:v>8.4008366025655707</c:v>
                </c:pt>
                <c:pt idx="61">
                  <c:v>7.6656540747356798</c:v>
                </c:pt>
                <c:pt idx="62">
                  <c:v>7.9619327861302098</c:v>
                </c:pt>
                <c:pt idx="63">
                  <c:v>5.4979888093604901</c:v>
                </c:pt>
                <c:pt idx="64">
                  <c:v>5.6750044067590499</c:v>
                </c:pt>
                <c:pt idx="65">
                  <c:v>6.2853196458917999</c:v>
                </c:pt>
                <c:pt idx="66">
                  <c:v>5.8614454038067896</c:v>
                </c:pt>
                <c:pt idx="67">
                  <c:v>4.88781512601585</c:v>
                </c:pt>
                <c:pt idx="68">
                  <c:v>5.95616824257724</c:v>
                </c:pt>
                <c:pt idx="69">
                  <c:v>5.1370728830309504</c:v>
                </c:pt>
                <c:pt idx="70">
                  <c:v>4.53525999944475</c:v>
                </c:pt>
                <c:pt idx="71">
                  <c:v>7.4072146350887103</c:v>
                </c:pt>
                <c:pt idx="72">
                  <c:v>5.6561353324514299</c:v>
                </c:pt>
                <c:pt idx="73">
                  <c:v>5.4412841399440897</c:v>
                </c:pt>
                <c:pt idx="74">
                  <c:v>7.8989052587192798</c:v>
                </c:pt>
                <c:pt idx="75">
                  <c:v>6.8590770039490598</c:v>
                </c:pt>
                <c:pt idx="76">
                  <c:v>7.33826807972466</c:v>
                </c:pt>
                <c:pt idx="77">
                  <c:v>9.5047895043989001</c:v>
                </c:pt>
                <c:pt idx="78">
                  <c:v>8.6752981511945109</c:v>
                </c:pt>
                <c:pt idx="79">
                  <c:v>8.9886730800348698</c:v>
                </c:pt>
                <c:pt idx="80">
                  <c:v>9.0669671752042902</c:v>
                </c:pt>
                <c:pt idx="81">
                  <c:v>8.1997690133227596</c:v>
                </c:pt>
                <c:pt idx="82">
                  <c:v>5.5058144765102801</c:v>
                </c:pt>
                <c:pt idx="83">
                  <c:v>4.9576722779481699</c:v>
                </c:pt>
                <c:pt idx="84">
                  <c:v>9.1334094064521203</c:v>
                </c:pt>
                <c:pt idx="85">
                  <c:v>8.7256975853671808</c:v>
                </c:pt>
                <c:pt idx="86">
                  <c:v>4.5090144718796399</c:v>
                </c:pt>
                <c:pt idx="87">
                  <c:v>8.3489801451069301</c:v>
                </c:pt>
                <c:pt idx="88">
                  <c:v>4.8715099685508996</c:v>
                </c:pt>
                <c:pt idx="89">
                  <c:v>3.1614562053656101</c:v>
                </c:pt>
                <c:pt idx="90">
                  <c:v>5.0350649039077799</c:v>
                </c:pt>
                <c:pt idx="91">
                  <c:v>3.05834453112299</c:v>
                </c:pt>
                <c:pt idx="92">
                  <c:v>3.6437836463347799</c:v>
                </c:pt>
                <c:pt idx="93">
                  <c:v>1.57772769961865</c:v>
                </c:pt>
                <c:pt idx="94">
                  <c:v>5.0139783798436497</c:v>
                </c:pt>
                <c:pt idx="95">
                  <c:v>3.6081713399201001</c:v>
                </c:pt>
                <c:pt idx="96">
                  <c:v>4.6730491707207502</c:v>
                </c:pt>
                <c:pt idx="97">
                  <c:v>4.1727591569792004</c:v>
                </c:pt>
                <c:pt idx="98">
                  <c:v>7.7274903818745901</c:v>
                </c:pt>
                <c:pt idx="99">
                  <c:v>1.59093686230363</c:v>
                </c:pt>
                <c:pt idx="100">
                  <c:v>-1.1186036525238201</c:v>
                </c:pt>
                <c:pt idx="101">
                  <c:v>-1.2264945633492501</c:v>
                </c:pt>
                <c:pt idx="102">
                  <c:v>-0.92188805406431795</c:v>
                </c:pt>
                <c:pt idx="103">
                  <c:v>1.2692966370028</c:v>
                </c:pt>
                <c:pt idx="104">
                  <c:v>-0.41258895548153102</c:v>
                </c:pt>
                <c:pt idx="105">
                  <c:v>6.1347748922961101</c:v>
                </c:pt>
                <c:pt idx="106">
                  <c:v>2.2178605283735799</c:v>
                </c:pt>
                <c:pt idx="107">
                  <c:v>3.03568354862916</c:v>
                </c:pt>
                <c:pt idx="108">
                  <c:v>2.1526012406013302</c:v>
                </c:pt>
                <c:pt idx="109">
                  <c:v>2.4742145708925598</c:v>
                </c:pt>
                <c:pt idx="110">
                  <c:v>0.119062584638329</c:v>
                </c:pt>
                <c:pt idx="111">
                  <c:v>0.70421444416465095</c:v>
                </c:pt>
                <c:pt idx="112">
                  <c:v>1.3172904742247</c:v>
                </c:pt>
                <c:pt idx="113">
                  <c:v>-2.4355837907489701</c:v>
                </c:pt>
                <c:pt idx="114">
                  <c:v>-3.1277957320390199</c:v>
                </c:pt>
                <c:pt idx="115">
                  <c:v>-2.76144082991499</c:v>
                </c:pt>
                <c:pt idx="116">
                  <c:v>0.754574985189158</c:v>
                </c:pt>
                <c:pt idx="117">
                  <c:v>0.31466068865326402</c:v>
                </c:pt>
                <c:pt idx="118">
                  <c:v>1.3824965626200101</c:v>
                </c:pt>
                <c:pt idx="119">
                  <c:v>-1.0358854499329699</c:v>
                </c:pt>
                <c:pt idx="120">
                  <c:v>-0.929716141143349</c:v>
                </c:pt>
                <c:pt idx="121">
                  <c:v>0.23436764371609201</c:v>
                </c:pt>
                <c:pt idx="122">
                  <c:v>-0.28250600262645498</c:v>
                </c:pt>
                <c:pt idx="123">
                  <c:v>1.5425865065631601</c:v>
                </c:pt>
                <c:pt idx="124">
                  <c:v>3.0208651995262401</c:v>
                </c:pt>
                <c:pt idx="125">
                  <c:v>-2.4195522429868102</c:v>
                </c:pt>
                <c:pt idx="126">
                  <c:v>1.4676309447267599</c:v>
                </c:pt>
                <c:pt idx="127">
                  <c:v>0.94081137852738905</c:v>
                </c:pt>
                <c:pt idx="128">
                  <c:v>-0.50993511263622504</c:v>
                </c:pt>
                <c:pt idx="129">
                  <c:v>-0.76981314526899003</c:v>
                </c:pt>
                <c:pt idx="130">
                  <c:v>1.9796522666590699</c:v>
                </c:pt>
                <c:pt idx="131">
                  <c:v>1.2248138146609899</c:v>
                </c:pt>
                <c:pt idx="132">
                  <c:v>-0.63631798006969098</c:v>
                </c:pt>
                <c:pt idx="133">
                  <c:v>0.214877468164962</c:v>
                </c:pt>
                <c:pt idx="134">
                  <c:v>3.5525473120161402</c:v>
                </c:pt>
                <c:pt idx="135">
                  <c:v>-2.3361785853883701</c:v>
                </c:pt>
                <c:pt idx="136">
                  <c:v>-1.2681379030920501</c:v>
                </c:pt>
                <c:pt idx="137">
                  <c:v>2.5536884871627299</c:v>
                </c:pt>
                <c:pt idx="138">
                  <c:v>0.56351278233971303</c:v>
                </c:pt>
                <c:pt idx="139">
                  <c:v>0.64382932991563202</c:v>
                </c:pt>
                <c:pt idx="140">
                  <c:v>-7.9857299754809103</c:v>
                </c:pt>
                <c:pt idx="141">
                  <c:v>-3.77756455334768</c:v>
                </c:pt>
                <c:pt idx="142">
                  <c:v>-5.0938806953109204</c:v>
                </c:pt>
                <c:pt idx="143">
                  <c:v>-1.72356412483555</c:v>
                </c:pt>
                <c:pt idx="144">
                  <c:v>-2.1062687404596598</c:v>
                </c:pt>
                <c:pt idx="145">
                  <c:v>-0.97469470658027602</c:v>
                </c:pt>
                <c:pt idx="146">
                  <c:v>-6.3771239404370004</c:v>
                </c:pt>
                <c:pt idx="147">
                  <c:v>0.79326326602609998</c:v>
                </c:pt>
                <c:pt idx="148">
                  <c:v>-3.7187884616894</c:v>
                </c:pt>
                <c:pt idx="149">
                  <c:v>2.07480621990235E-2</c:v>
                </c:pt>
                <c:pt idx="150">
                  <c:v>-1.4776746376097101</c:v>
                </c:pt>
                <c:pt idx="151">
                  <c:v>-1.0022277656256899</c:v>
                </c:pt>
                <c:pt idx="152">
                  <c:v>5.9047680277162096</c:v>
                </c:pt>
                <c:pt idx="153">
                  <c:v>2.0077864810792398</c:v>
                </c:pt>
                <c:pt idx="154">
                  <c:v>2.6573311757541598</c:v>
                </c:pt>
                <c:pt idx="155">
                  <c:v>-0.14781877356376999</c:v>
                </c:pt>
                <c:pt idx="156">
                  <c:v>2.0471016632426302</c:v>
                </c:pt>
                <c:pt idx="157">
                  <c:v>4.2453137524286397</c:v>
                </c:pt>
                <c:pt idx="158">
                  <c:v>6.6825385826567203</c:v>
                </c:pt>
                <c:pt idx="159">
                  <c:v>-1.49367121713637</c:v>
                </c:pt>
                <c:pt idx="160">
                  <c:v>0.73218294428064301</c:v>
                </c:pt>
                <c:pt idx="161">
                  <c:v>1.6138777239311899</c:v>
                </c:pt>
                <c:pt idx="162">
                  <c:v>-2.71827194748867E-2</c:v>
                </c:pt>
                <c:pt idx="163">
                  <c:v>-1.25791280501434</c:v>
                </c:pt>
                <c:pt idx="164">
                  <c:v>-0.89324767285834195</c:v>
                </c:pt>
                <c:pt idx="165">
                  <c:v>-4.2462357349264304</c:v>
                </c:pt>
                <c:pt idx="166">
                  <c:v>-2.3398850674695999</c:v>
                </c:pt>
                <c:pt idx="167">
                  <c:v>3.6332002766595899</c:v>
                </c:pt>
                <c:pt idx="168">
                  <c:v>1.7810603919296499</c:v>
                </c:pt>
                <c:pt idx="169">
                  <c:v>-4.0242711829215398</c:v>
                </c:pt>
                <c:pt idx="170">
                  <c:v>-4.9441708472605104</c:v>
                </c:pt>
                <c:pt idx="171">
                  <c:v>3.1450396146145798</c:v>
                </c:pt>
                <c:pt idx="172">
                  <c:v>4.5093445779468597</c:v>
                </c:pt>
                <c:pt idx="173">
                  <c:v>2.5600686939970698</c:v>
                </c:pt>
                <c:pt idx="174">
                  <c:v>1.44577358778863</c:v>
                </c:pt>
                <c:pt idx="175">
                  <c:v>2.6118335745618202</c:v>
                </c:pt>
                <c:pt idx="176">
                  <c:v>4.2013714979531196</c:v>
                </c:pt>
                <c:pt idx="177">
                  <c:v>7.3448667150001299</c:v>
                </c:pt>
                <c:pt idx="178">
                  <c:v>5.1796154959775897</c:v>
                </c:pt>
                <c:pt idx="179">
                  <c:v>-1.6272109438772799</c:v>
                </c:pt>
                <c:pt idx="180">
                  <c:v>2.0372370662283301</c:v>
                </c:pt>
                <c:pt idx="181">
                  <c:v>4.37286632913061</c:v>
                </c:pt>
                <c:pt idx="182">
                  <c:v>4.1057353044910103</c:v>
                </c:pt>
                <c:pt idx="183">
                  <c:v>8.4364670287449499</c:v>
                </c:pt>
                <c:pt idx="184">
                  <c:v>1.65065475068971</c:v>
                </c:pt>
                <c:pt idx="185">
                  <c:v>4.8279444653360297</c:v>
                </c:pt>
                <c:pt idx="186">
                  <c:v>4.2914386528667903</c:v>
                </c:pt>
                <c:pt idx="187">
                  <c:v>3.9410028097190799</c:v>
                </c:pt>
                <c:pt idx="188">
                  <c:v>5.9021974226783396</c:v>
                </c:pt>
                <c:pt idx="189">
                  <c:v>6.7771180881123296</c:v>
                </c:pt>
                <c:pt idx="190">
                  <c:v>5.4999748328581397</c:v>
                </c:pt>
                <c:pt idx="191">
                  <c:v>7.9370204971743004</c:v>
                </c:pt>
                <c:pt idx="192">
                  <c:v>8.8329141840039096</c:v>
                </c:pt>
                <c:pt idx="193">
                  <c:v>9.6676095650281404</c:v>
                </c:pt>
                <c:pt idx="194">
                  <c:v>10.981713564426499</c:v>
                </c:pt>
                <c:pt idx="195">
                  <c:v>3.8910996574096299</c:v>
                </c:pt>
                <c:pt idx="196">
                  <c:v>7.6135931842294404</c:v>
                </c:pt>
                <c:pt idx="197">
                  <c:v>4.8875951111193103</c:v>
                </c:pt>
                <c:pt idx="198">
                  <c:v>7.3827453463641799</c:v>
                </c:pt>
                <c:pt idx="199">
                  <c:v>8.7581141451125593</c:v>
                </c:pt>
                <c:pt idx="200">
                  <c:v>5.7765671778594996</c:v>
                </c:pt>
                <c:pt idx="201">
                  <c:v>5.0261530108235597</c:v>
                </c:pt>
                <c:pt idx="202">
                  <c:v>8.6191300128392196</c:v>
                </c:pt>
                <c:pt idx="203">
                  <c:v>9.5821544762350701</c:v>
                </c:pt>
                <c:pt idx="204">
                  <c:v>8.4428109258140207</c:v>
                </c:pt>
                <c:pt idx="205">
                  <c:v>5.19123868718677</c:v>
                </c:pt>
                <c:pt idx="206">
                  <c:v>5.0592976925394897</c:v>
                </c:pt>
                <c:pt idx="207">
                  <c:v>7.1966254479750296</c:v>
                </c:pt>
                <c:pt idx="208">
                  <c:v>10.1257382941409</c:v>
                </c:pt>
                <c:pt idx="209">
                  <c:v>10.606547371001399</c:v>
                </c:pt>
                <c:pt idx="210">
                  <c:v>8.3569433659616301</c:v>
                </c:pt>
                <c:pt idx="211">
                  <c:v>6.2242539383755702</c:v>
                </c:pt>
                <c:pt idx="212">
                  <c:v>9.51320768529893</c:v>
                </c:pt>
                <c:pt idx="213">
                  <c:v>8.9714089888728097</c:v>
                </c:pt>
                <c:pt idx="214">
                  <c:v>7.6229431364581997</c:v>
                </c:pt>
                <c:pt idx="215">
                  <c:v>7.4154001559320903</c:v>
                </c:pt>
                <c:pt idx="216">
                  <c:v>8.6687039591630608</c:v>
                </c:pt>
                <c:pt idx="217">
                  <c:v>9.7635450780108002</c:v>
                </c:pt>
                <c:pt idx="218">
                  <c:v>6.7239620605382404</c:v>
                </c:pt>
                <c:pt idx="219">
                  <c:v>9.6514859030358693</c:v>
                </c:pt>
                <c:pt idx="220">
                  <c:v>4.5046909873297203</c:v>
                </c:pt>
                <c:pt idx="221">
                  <c:v>4.9269770972989502</c:v>
                </c:pt>
                <c:pt idx="222">
                  <c:v>6.8091906841904501</c:v>
                </c:pt>
                <c:pt idx="223">
                  <c:v>4.3401732773168602</c:v>
                </c:pt>
                <c:pt idx="224">
                  <c:v>3.8951799731747099</c:v>
                </c:pt>
                <c:pt idx="225">
                  <c:v>4.1743271929952996</c:v>
                </c:pt>
                <c:pt idx="226">
                  <c:v>3.1691554118427798</c:v>
                </c:pt>
                <c:pt idx="227">
                  <c:v>0.33037920563599199</c:v>
                </c:pt>
                <c:pt idx="228">
                  <c:v>-4.42961241967528</c:v>
                </c:pt>
                <c:pt idx="229">
                  <c:v>-3.7523253475624201</c:v>
                </c:pt>
                <c:pt idx="230">
                  <c:v>-3.2700448363375898</c:v>
                </c:pt>
                <c:pt idx="231">
                  <c:v>-5.6662663047012201</c:v>
                </c:pt>
                <c:pt idx="232">
                  <c:v>-3.81964346075317</c:v>
                </c:pt>
                <c:pt idx="233">
                  <c:v>-3.62369411005001</c:v>
                </c:pt>
                <c:pt idx="234">
                  <c:v>-8.07429426858182</c:v>
                </c:pt>
                <c:pt idx="235">
                  <c:v>-5.7063245548243398</c:v>
                </c:pt>
                <c:pt idx="236">
                  <c:v>-7.0405365156674398</c:v>
                </c:pt>
                <c:pt idx="237">
                  <c:v>-6.9658113213114303</c:v>
                </c:pt>
                <c:pt idx="238">
                  <c:v>-7.2728448230211997</c:v>
                </c:pt>
                <c:pt idx="239">
                  <c:v>-4.4169197806195699</c:v>
                </c:pt>
                <c:pt idx="240">
                  <c:v>-5.0263458005511099</c:v>
                </c:pt>
                <c:pt idx="241">
                  <c:v>-7.2828753624213096</c:v>
                </c:pt>
                <c:pt idx="242">
                  <c:v>-0.93613018154152705</c:v>
                </c:pt>
                <c:pt idx="243">
                  <c:v>-2.71220206883189</c:v>
                </c:pt>
                <c:pt idx="244">
                  <c:v>-9.0450495926716297</c:v>
                </c:pt>
                <c:pt idx="245">
                  <c:v>-5.4111326396948396</c:v>
                </c:pt>
                <c:pt idx="246">
                  <c:v>-3.1689400039490998</c:v>
                </c:pt>
                <c:pt idx="247">
                  <c:v>-5.78520055616631</c:v>
                </c:pt>
                <c:pt idx="248">
                  <c:v>-3.4998043743794001</c:v>
                </c:pt>
                <c:pt idx="249">
                  <c:v>-5.1255538813481802</c:v>
                </c:pt>
                <c:pt idx="250">
                  <c:v>-3.1066805572932799</c:v>
                </c:pt>
                <c:pt idx="251">
                  <c:v>0.25670613631754502</c:v>
                </c:pt>
                <c:pt idx="252">
                  <c:v>3.9816044895472098</c:v>
                </c:pt>
                <c:pt idx="253">
                  <c:v>2.5093062684457501</c:v>
                </c:pt>
                <c:pt idx="254">
                  <c:v>-0.162759503045564</c:v>
                </c:pt>
                <c:pt idx="255">
                  <c:v>4.4483502214044002</c:v>
                </c:pt>
                <c:pt idx="256">
                  <c:v>11.7683550576256</c:v>
                </c:pt>
                <c:pt idx="257">
                  <c:v>10.914965626373901</c:v>
                </c:pt>
                <c:pt idx="258">
                  <c:v>8.8940272190596801</c:v>
                </c:pt>
                <c:pt idx="259">
                  <c:v>12.924091590938501</c:v>
                </c:pt>
                <c:pt idx="260">
                  <c:v>11.082517552938</c:v>
                </c:pt>
                <c:pt idx="261">
                  <c:v>11.9245204990606</c:v>
                </c:pt>
                <c:pt idx="262">
                  <c:v>6.7018688904823698</c:v>
                </c:pt>
                <c:pt idx="263">
                  <c:v>2.1256989434553502</c:v>
                </c:pt>
                <c:pt idx="264">
                  <c:v>1.3657618340059201</c:v>
                </c:pt>
                <c:pt idx="265">
                  <c:v>2.83147377620908</c:v>
                </c:pt>
                <c:pt idx="266">
                  <c:v>6.3586093260906198</c:v>
                </c:pt>
                <c:pt idx="267">
                  <c:v>2.66029792186445</c:v>
                </c:pt>
                <c:pt idx="268">
                  <c:v>4.5289596441881397</c:v>
                </c:pt>
                <c:pt idx="269">
                  <c:v>6.7582085883321401</c:v>
                </c:pt>
                <c:pt idx="270">
                  <c:v>2.1043632616655401</c:v>
                </c:pt>
                <c:pt idx="271">
                  <c:v>1.8022457984392599</c:v>
                </c:pt>
                <c:pt idx="272">
                  <c:v>1.6944056101390501</c:v>
                </c:pt>
                <c:pt idx="273">
                  <c:v>3.9984247613893098</c:v>
                </c:pt>
                <c:pt idx="274">
                  <c:v>2.3561784473390301</c:v>
                </c:pt>
                <c:pt idx="275">
                  <c:v>4.1108334011270298</c:v>
                </c:pt>
                <c:pt idx="276">
                  <c:v>7.2257089137709798</c:v>
                </c:pt>
                <c:pt idx="277">
                  <c:v>6.4602670270353899</c:v>
                </c:pt>
                <c:pt idx="278">
                  <c:v>4.8129578647738196</c:v>
                </c:pt>
                <c:pt idx="279">
                  <c:v>5.0606815580518596</c:v>
                </c:pt>
                <c:pt idx="280">
                  <c:v>4.8751892992883699</c:v>
                </c:pt>
                <c:pt idx="281">
                  <c:v>3.5840663936526198</c:v>
                </c:pt>
                <c:pt idx="282">
                  <c:v>9.9417886558827906</c:v>
                </c:pt>
                <c:pt idx="283">
                  <c:v>9.2155931561307103</c:v>
                </c:pt>
                <c:pt idx="284">
                  <c:v>10.4076958584831</c:v>
                </c:pt>
                <c:pt idx="285">
                  <c:v>7.9548072682764204</c:v>
                </c:pt>
                <c:pt idx="286">
                  <c:v>11.334116799282</c:v>
                </c:pt>
                <c:pt idx="287">
                  <c:v>7.8479283708471099</c:v>
                </c:pt>
                <c:pt idx="288">
                  <c:v>7.6058863843717504</c:v>
                </c:pt>
                <c:pt idx="289">
                  <c:v>11.7391873992978</c:v>
                </c:pt>
                <c:pt idx="290">
                  <c:v>15.1828957470687</c:v>
                </c:pt>
                <c:pt idx="291">
                  <c:v>15.699991611543499</c:v>
                </c:pt>
                <c:pt idx="292">
                  <c:v>13.4241498930026</c:v>
                </c:pt>
                <c:pt idx="293">
                  <c:v>14.707232053062</c:v>
                </c:pt>
                <c:pt idx="294">
                  <c:v>11.242028752818999</c:v>
                </c:pt>
                <c:pt idx="295">
                  <c:v>13.003629040068599</c:v>
                </c:pt>
                <c:pt idx="296">
                  <c:v>12.3638004837851</c:v>
                </c:pt>
                <c:pt idx="297">
                  <c:v>13.8977479702209</c:v>
                </c:pt>
                <c:pt idx="298">
                  <c:v>10.847489463776</c:v>
                </c:pt>
                <c:pt idx="299">
                  <c:v>10.561697549893999</c:v>
                </c:pt>
                <c:pt idx="300">
                  <c:v>4.6990095550232196</c:v>
                </c:pt>
                <c:pt idx="301">
                  <c:v>9.5818248264248798</c:v>
                </c:pt>
                <c:pt idx="302">
                  <c:v>10.3288524136577</c:v>
                </c:pt>
                <c:pt idx="303">
                  <c:v>9.4862081236906501</c:v>
                </c:pt>
                <c:pt idx="304">
                  <c:v>11.524116402960001</c:v>
                </c:pt>
                <c:pt idx="305">
                  <c:v>8.6769025426491808</c:v>
                </c:pt>
                <c:pt idx="306">
                  <c:v>10.7032942154223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ADR 12 Month</c:v>
                </c:pt>
              </c:strCache>
            </c:strRef>
          </c:tx>
          <c:spPr>
            <a:ln w="76200">
              <a:solidFill>
                <a:srgbClr val="99FF99"/>
              </a:solidFill>
            </a:ln>
          </c:spPr>
          <c:marker>
            <c:symbol val="none"/>
          </c:marker>
          <c:cat>
            <c:numRef>
              <c:f>Sheet1!$A$2:$A$308</c:f>
              <c:numCache>
                <c:formatCode>General</c:formatCode>
                <c:ptCount val="307"/>
                <c:pt idx="0">
                  <c:v>1990</c:v>
                </c:pt>
                <c:pt idx="12">
                  <c:v>1991</c:v>
                </c:pt>
                <c:pt idx="24">
                  <c:v>1992</c:v>
                </c:pt>
                <c:pt idx="36">
                  <c:v>1993</c:v>
                </c:pt>
                <c:pt idx="48">
                  <c:v>1994</c:v>
                </c:pt>
                <c:pt idx="60">
                  <c:v>1995</c:v>
                </c:pt>
                <c:pt idx="72">
                  <c:v>1996</c:v>
                </c:pt>
                <c:pt idx="84">
                  <c:v>1997</c:v>
                </c:pt>
                <c:pt idx="96">
                  <c:v>1998</c:v>
                </c:pt>
                <c:pt idx="108">
                  <c:v>1999</c:v>
                </c:pt>
                <c:pt idx="120">
                  <c:v>2000</c:v>
                </c:pt>
                <c:pt idx="132">
                  <c:v>2001</c:v>
                </c:pt>
                <c:pt idx="144">
                  <c:v>2002</c:v>
                </c:pt>
                <c:pt idx="156">
                  <c:v>2003</c:v>
                </c:pt>
                <c:pt idx="168">
                  <c:v>2004</c:v>
                </c:pt>
                <c:pt idx="180">
                  <c:v>2005</c:v>
                </c:pt>
                <c:pt idx="192">
                  <c:v>2006</c:v>
                </c:pt>
                <c:pt idx="204">
                  <c:v>2007</c:v>
                </c:pt>
                <c:pt idx="216">
                  <c:v>2008</c:v>
                </c:pt>
                <c:pt idx="228">
                  <c:v>2009</c:v>
                </c:pt>
                <c:pt idx="240">
                  <c:v>2010</c:v>
                </c:pt>
                <c:pt idx="252">
                  <c:v>2011</c:v>
                </c:pt>
                <c:pt idx="264">
                  <c:v>2012</c:v>
                </c:pt>
                <c:pt idx="276">
                  <c:v>2013</c:v>
                </c:pt>
                <c:pt idx="288">
                  <c:v>2014</c:v>
                </c:pt>
                <c:pt idx="300">
                  <c:v>2015</c:v>
                </c:pt>
              </c:numCache>
            </c:numRef>
          </c:cat>
          <c:val>
            <c:numRef>
              <c:f>Sheet1!$C$2:$C$308</c:f>
              <c:numCache>
                <c:formatCode>_(#,##0.0_);_(\-#,##0.0_)</c:formatCode>
                <c:ptCount val="307"/>
                <c:pt idx="0">
                  <c:v>2.6492721078544599</c:v>
                </c:pt>
                <c:pt idx="1">
                  <c:v>2.66840774275851</c:v>
                </c:pt>
                <c:pt idx="2">
                  <c:v>2.7515869849849599</c:v>
                </c:pt>
                <c:pt idx="3">
                  <c:v>2.2737864359668798</c:v>
                </c:pt>
                <c:pt idx="4">
                  <c:v>2.6179326341090001</c:v>
                </c:pt>
                <c:pt idx="5">
                  <c:v>2.12376699336922</c:v>
                </c:pt>
                <c:pt idx="6">
                  <c:v>2.4031777103817298</c:v>
                </c:pt>
                <c:pt idx="7">
                  <c:v>1.96680126033974</c:v>
                </c:pt>
                <c:pt idx="8">
                  <c:v>1.7989527299214001</c:v>
                </c:pt>
                <c:pt idx="9">
                  <c:v>1.9055873624161199</c:v>
                </c:pt>
                <c:pt idx="10">
                  <c:v>1.82209909551038</c:v>
                </c:pt>
                <c:pt idx="11">
                  <c:v>1.9420980567939199</c:v>
                </c:pt>
                <c:pt idx="12">
                  <c:v>1.4137758368955999</c:v>
                </c:pt>
                <c:pt idx="13">
                  <c:v>0.89801168436686796</c:v>
                </c:pt>
                <c:pt idx="14">
                  <c:v>0.485892853917336</c:v>
                </c:pt>
                <c:pt idx="15">
                  <c:v>0.64504873298840504</c:v>
                </c:pt>
                <c:pt idx="16">
                  <c:v>5.1848878417484902E-2</c:v>
                </c:pt>
                <c:pt idx="17">
                  <c:v>8.12078285244274E-2</c:v>
                </c:pt>
                <c:pt idx="18">
                  <c:v>-0.33595320192344602</c:v>
                </c:pt>
                <c:pt idx="19">
                  <c:v>-0.32342599052469101</c:v>
                </c:pt>
                <c:pt idx="20">
                  <c:v>-0.49632344679652102</c:v>
                </c:pt>
                <c:pt idx="21">
                  <c:v>-0.406382153653913</c:v>
                </c:pt>
                <c:pt idx="22">
                  <c:v>-0.34669624837323698</c:v>
                </c:pt>
                <c:pt idx="23">
                  <c:v>-0.43789124926232698</c:v>
                </c:pt>
                <c:pt idx="24">
                  <c:v>8.7037222523557806E-2</c:v>
                </c:pt>
                <c:pt idx="25">
                  <c:v>0.39104701614968401</c:v>
                </c:pt>
                <c:pt idx="26">
                  <c:v>0.84520013879037004</c:v>
                </c:pt>
                <c:pt idx="27">
                  <c:v>0.57262261278803495</c:v>
                </c:pt>
                <c:pt idx="28">
                  <c:v>0.69166814574495505</c:v>
                </c:pt>
                <c:pt idx="29">
                  <c:v>0.83525110156983995</c:v>
                </c:pt>
                <c:pt idx="30">
                  <c:v>1.05801548618436</c:v>
                </c:pt>
                <c:pt idx="31">
                  <c:v>0.99332901469648704</c:v>
                </c:pt>
                <c:pt idx="32">
                  <c:v>1.2461864404557299</c:v>
                </c:pt>
                <c:pt idx="33">
                  <c:v>1.4196640862280101</c:v>
                </c:pt>
                <c:pt idx="34">
                  <c:v>1.53805417484542</c:v>
                </c:pt>
                <c:pt idx="35">
                  <c:v>1.65234332446147</c:v>
                </c:pt>
                <c:pt idx="36">
                  <c:v>1.2991419778603699</c:v>
                </c:pt>
                <c:pt idx="37">
                  <c:v>1.41756447154637</c:v>
                </c:pt>
                <c:pt idx="38">
                  <c:v>1.73725789961343</c:v>
                </c:pt>
                <c:pt idx="39">
                  <c:v>1.8205740523629701</c:v>
                </c:pt>
                <c:pt idx="40">
                  <c:v>2.60867158076306</c:v>
                </c:pt>
                <c:pt idx="41">
                  <c:v>2.78562538176736</c:v>
                </c:pt>
                <c:pt idx="42">
                  <c:v>3.0092034031492498</c:v>
                </c:pt>
                <c:pt idx="43">
                  <c:v>3.1440081165327198</c:v>
                </c:pt>
                <c:pt idx="44">
                  <c:v>3.3216119371578401</c:v>
                </c:pt>
                <c:pt idx="45">
                  <c:v>3.4588989297136701</c:v>
                </c:pt>
                <c:pt idx="46">
                  <c:v>3.5925211719732699</c:v>
                </c:pt>
                <c:pt idx="47">
                  <c:v>3.5029175793341301</c:v>
                </c:pt>
                <c:pt idx="48">
                  <c:v>3.8395585706880002</c:v>
                </c:pt>
                <c:pt idx="49">
                  <c:v>3.9565189491094501</c:v>
                </c:pt>
                <c:pt idx="50">
                  <c:v>3.5398904786752801</c:v>
                </c:pt>
                <c:pt idx="51">
                  <c:v>3.8658137591374202</c:v>
                </c:pt>
                <c:pt idx="52">
                  <c:v>3.94791585455831</c:v>
                </c:pt>
                <c:pt idx="53">
                  <c:v>4.3777232566712101</c:v>
                </c:pt>
                <c:pt idx="54">
                  <c:v>4.5527407038143801</c:v>
                </c:pt>
                <c:pt idx="55">
                  <c:v>5.0642395437203298</c:v>
                </c:pt>
                <c:pt idx="56">
                  <c:v>5.2860135844853904</c:v>
                </c:pt>
                <c:pt idx="57">
                  <c:v>5.3658062188924003</c:v>
                </c:pt>
                <c:pt idx="58">
                  <c:v>5.5556624361849396</c:v>
                </c:pt>
                <c:pt idx="59">
                  <c:v>5.7623492545474404</c:v>
                </c:pt>
                <c:pt idx="60">
                  <c:v>5.9442778910644698</c:v>
                </c:pt>
                <c:pt idx="61">
                  <c:v>6.1500490724774597</c:v>
                </c:pt>
                <c:pt idx="62">
                  <c:v>6.6518905565206996</c:v>
                </c:pt>
                <c:pt idx="63">
                  <c:v>6.7206603325099303</c:v>
                </c:pt>
                <c:pt idx="64">
                  <c:v>6.5407480732369203</c:v>
                </c:pt>
                <c:pt idx="65">
                  <c:v>6.4348854239557998</c:v>
                </c:pt>
                <c:pt idx="66">
                  <c:v>6.45664998485345</c:v>
                </c:pt>
                <c:pt idx="67">
                  <c:v>6.2001240837857496</c:v>
                </c:pt>
                <c:pt idx="68">
                  <c:v>6.14768429712624</c:v>
                </c:pt>
                <c:pt idx="69">
                  <c:v>6.1294514360230696</c:v>
                </c:pt>
                <c:pt idx="70">
                  <c:v>5.9291229908472296</c:v>
                </c:pt>
                <c:pt idx="71">
                  <c:v>6.06669455090341</c:v>
                </c:pt>
                <c:pt idx="72">
                  <c:v>5.9725128740537103</c:v>
                </c:pt>
                <c:pt idx="73">
                  <c:v>5.8190221127750403</c:v>
                </c:pt>
                <c:pt idx="74">
                  <c:v>5.8800033741242199</c:v>
                </c:pt>
                <c:pt idx="75">
                  <c:v>5.9988376116272599</c:v>
                </c:pt>
                <c:pt idx="76">
                  <c:v>6.17464325478179</c:v>
                </c:pt>
                <c:pt idx="77">
                  <c:v>6.5410880113344199</c:v>
                </c:pt>
                <c:pt idx="78">
                  <c:v>6.8318035434977604</c:v>
                </c:pt>
                <c:pt idx="79">
                  <c:v>7.22369094123205</c:v>
                </c:pt>
                <c:pt idx="80">
                  <c:v>7.4942645534039398</c:v>
                </c:pt>
                <c:pt idx="81">
                  <c:v>7.7939044435549203</c:v>
                </c:pt>
                <c:pt idx="82">
                  <c:v>7.8589516279987404</c:v>
                </c:pt>
                <c:pt idx="83">
                  <c:v>7.6606685927382401</c:v>
                </c:pt>
                <c:pt idx="84">
                  <c:v>7.8058654322484999</c:v>
                </c:pt>
                <c:pt idx="85">
                  <c:v>7.9699781188502401</c:v>
                </c:pt>
                <c:pt idx="86">
                  <c:v>7.6406751144789302</c:v>
                </c:pt>
                <c:pt idx="87">
                  <c:v>7.7694061571788602</c:v>
                </c:pt>
                <c:pt idx="88">
                  <c:v>7.5084787034135498</c:v>
                </c:pt>
                <c:pt idx="89">
                  <c:v>6.8258870524530701</c:v>
                </c:pt>
                <c:pt idx="90">
                  <c:v>6.4694502356896102</c:v>
                </c:pt>
                <c:pt idx="91">
                  <c:v>5.9100053906405501</c:v>
                </c:pt>
                <c:pt idx="92">
                  <c:v>5.44308118903131</c:v>
                </c:pt>
                <c:pt idx="93">
                  <c:v>4.8154538941113101</c:v>
                </c:pt>
                <c:pt idx="94">
                  <c:v>4.775258045587</c:v>
                </c:pt>
                <c:pt idx="95">
                  <c:v>4.6673307956083496</c:v>
                </c:pt>
                <c:pt idx="96">
                  <c:v>4.4951433455987901</c:v>
                </c:pt>
                <c:pt idx="97">
                  <c:v>4.2559847358480196</c:v>
                </c:pt>
                <c:pt idx="98">
                  <c:v>4.5108851220684603</c:v>
                </c:pt>
                <c:pt idx="99">
                  <c:v>3.9624435738397299</c:v>
                </c:pt>
                <c:pt idx="100">
                  <c:v>3.4268234863860898</c:v>
                </c:pt>
                <c:pt idx="101">
                  <c:v>2.9194154038244902</c:v>
                </c:pt>
                <c:pt idx="102">
                  <c:v>2.3057004621536001</c:v>
                </c:pt>
                <c:pt idx="103">
                  <c:v>2.14103040029504</c:v>
                </c:pt>
                <c:pt idx="104">
                  <c:v>1.78741536438993</c:v>
                </c:pt>
                <c:pt idx="105">
                  <c:v>2.24402240244497</c:v>
                </c:pt>
                <c:pt idx="106">
                  <c:v>2.0624304083291798</c:v>
                </c:pt>
                <c:pt idx="107">
                  <c:v>2.0522975349730199</c:v>
                </c:pt>
                <c:pt idx="108">
                  <c:v>1.87056608978201</c:v>
                </c:pt>
                <c:pt idx="109">
                  <c:v>1.7734965427975</c:v>
                </c:pt>
                <c:pt idx="110">
                  <c:v>1.1618166778846899</c:v>
                </c:pt>
                <c:pt idx="111">
                  <c:v>1.08335485731339</c:v>
                </c:pt>
                <c:pt idx="112">
                  <c:v>1.2801560926497599</c:v>
                </c:pt>
                <c:pt idx="113">
                  <c:v>1.2007557564798299</c:v>
                </c:pt>
                <c:pt idx="114">
                  <c:v>0.99323476947115896</c:v>
                </c:pt>
                <c:pt idx="115">
                  <c:v>0.63903148058222603</c:v>
                </c:pt>
                <c:pt idx="116">
                  <c:v>0.74528267999736497</c:v>
                </c:pt>
                <c:pt idx="117">
                  <c:v>0.19350374094912201</c:v>
                </c:pt>
                <c:pt idx="118">
                  <c:v>0.120803735485671</c:v>
                </c:pt>
                <c:pt idx="119">
                  <c:v>-0.15249900768380201</c:v>
                </c:pt>
                <c:pt idx="120">
                  <c:v>-0.32359293248395199</c:v>
                </c:pt>
                <c:pt idx="121">
                  <c:v>-0.47606427063218199</c:v>
                </c:pt>
                <c:pt idx="122">
                  <c:v>-0.50519207843122604</c:v>
                </c:pt>
                <c:pt idx="123">
                  <c:v>-0.42796897599399297</c:v>
                </c:pt>
                <c:pt idx="124">
                  <c:v>-0.26471548978084197</c:v>
                </c:pt>
                <c:pt idx="125">
                  <c:v>-0.25891209240391799</c:v>
                </c:pt>
                <c:pt idx="126">
                  <c:v>0.183862425230436</c:v>
                </c:pt>
                <c:pt idx="127">
                  <c:v>0.49451430409342201</c:v>
                </c:pt>
                <c:pt idx="128">
                  <c:v>0.381208285937923</c:v>
                </c:pt>
                <c:pt idx="129">
                  <c:v>0.26170908712375102</c:v>
                </c:pt>
                <c:pt idx="130">
                  <c:v>0.32440036131139699</c:v>
                </c:pt>
                <c:pt idx="131">
                  <c:v>0.48006533689481501</c:v>
                </c:pt>
                <c:pt idx="132">
                  <c:v>0.50005415459054603</c:v>
                </c:pt>
                <c:pt idx="133">
                  <c:v>0.497968400568639</c:v>
                </c:pt>
                <c:pt idx="134">
                  <c:v>0.85438863493439898</c:v>
                </c:pt>
                <c:pt idx="135">
                  <c:v>0.51688609918606399</c:v>
                </c:pt>
                <c:pt idx="136">
                  <c:v>0.13038275482437101</c:v>
                </c:pt>
                <c:pt idx="137">
                  <c:v>0.58004501520642104</c:v>
                </c:pt>
                <c:pt idx="138">
                  <c:v>0.48378687555869698</c:v>
                </c:pt>
                <c:pt idx="139">
                  <c:v>0.45975876970269902</c:v>
                </c:pt>
                <c:pt idx="140">
                  <c:v>-8.6137735590548797E-2</c:v>
                </c:pt>
                <c:pt idx="141">
                  <c:v>-0.42850333250774802</c:v>
                </c:pt>
                <c:pt idx="142">
                  <c:v>-1.0427413737217499</c:v>
                </c:pt>
                <c:pt idx="143">
                  <c:v>-1.2465734330381899</c:v>
                </c:pt>
                <c:pt idx="144">
                  <c:v>-1.33007226680034</c:v>
                </c:pt>
                <c:pt idx="145">
                  <c:v>-1.4184436254600601</c:v>
                </c:pt>
                <c:pt idx="146">
                  <c:v>-2.3846226416921099</c:v>
                </c:pt>
                <c:pt idx="147">
                  <c:v>-2.1138770477781899</c:v>
                </c:pt>
                <c:pt idx="148">
                  <c:v>-2.33001040912802</c:v>
                </c:pt>
                <c:pt idx="149">
                  <c:v>-2.54003952941664</c:v>
                </c:pt>
                <c:pt idx="150">
                  <c:v>-2.7171417456381302</c:v>
                </c:pt>
                <c:pt idx="151">
                  <c:v>-2.85576621979867</c:v>
                </c:pt>
                <c:pt idx="152">
                  <c:v>-1.8775433822921199</c:v>
                </c:pt>
                <c:pt idx="153">
                  <c:v>-1.25945930707161</c:v>
                </c:pt>
                <c:pt idx="154">
                  <c:v>-0.59794850894548601</c:v>
                </c:pt>
                <c:pt idx="155">
                  <c:v>-0.48966065688645</c:v>
                </c:pt>
                <c:pt idx="156">
                  <c:v>-0.26681058693537502</c:v>
                </c:pt>
                <c:pt idx="157">
                  <c:v>0.13393340041080401</c:v>
                </c:pt>
                <c:pt idx="158">
                  <c:v>1.3869202443572199</c:v>
                </c:pt>
                <c:pt idx="159">
                  <c:v>1.18168197528148</c:v>
                </c:pt>
                <c:pt idx="160">
                  <c:v>1.5869914846478199</c:v>
                </c:pt>
                <c:pt idx="161">
                  <c:v>1.7289856504079899</c:v>
                </c:pt>
                <c:pt idx="162">
                  <c:v>1.8426504126519101</c:v>
                </c:pt>
                <c:pt idx="163">
                  <c:v>1.8189652707123101</c:v>
                </c:pt>
                <c:pt idx="164">
                  <c:v>1.3284176410514801</c:v>
                </c:pt>
                <c:pt idx="165">
                  <c:v>0.70358830651784399</c:v>
                </c:pt>
                <c:pt idx="166">
                  <c:v>0.28756374098675602</c:v>
                </c:pt>
                <c:pt idx="167">
                  <c:v>0.554828951931432</c:v>
                </c:pt>
                <c:pt idx="168">
                  <c:v>0.57669386414566404</c:v>
                </c:pt>
                <c:pt idx="169">
                  <c:v>-6.8943201159089307E-2</c:v>
                </c:pt>
                <c:pt idx="170">
                  <c:v>-1.1299047434737199</c:v>
                </c:pt>
                <c:pt idx="171">
                  <c:v>-0.72733275013504395</c:v>
                </c:pt>
                <c:pt idx="172">
                  <c:v>-0.39323339472462499</c:v>
                </c:pt>
                <c:pt idx="173">
                  <c:v>-0.29384771579423202</c:v>
                </c:pt>
                <c:pt idx="174">
                  <c:v>-0.13924307309081699</c:v>
                </c:pt>
                <c:pt idx="175">
                  <c:v>0.20573122593596099</c:v>
                </c:pt>
                <c:pt idx="176">
                  <c:v>0.60954813652073103</c:v>
                </c:pt>
                <c:pt idx="177">
                  <c:v>1.68962437772298</c:v>
                </c:pt>
                <c:pt idx="178">
                  <c:v>2.2851504588118301</c:v>
                </c:pt>
                <c:pt idx="179">
                  <c:v>1.9171987810998601</c:v>
                </c:pt>
                <c:pt idx="180">
                  <c:v>1.90842386819676</c:v>
                </c:pt>
                <c:pt idx="181">
                  <c:v>2.54915972265397</c:v>
                </c:pt>
                <c:pt idx="182">
                  <c:v>3.4007874816435799</c:v>
                </c:pt>
                <c:pt idx="183">
                  <c:v>3.8948034557584301</c:v>
                </c:pt>
                <c:pt idx="184">
                  <c:v>3.6273103990728899</c:v>
                </c:pt>
                <c:pt idx="185">
                  <c:v>3.8754910027166498</c:v>
                </c:pt>
                <c:pt idx="186">
                  <c:v>4.1381355304724803</c:v>
                </c:pt>
                <c:pt idx="187">
                  <c:v>4.2292681724781502</c:v>
                </c:pt>
                <c:pt idx="188">
                  <c:v>4.3980693917157003</c:v>
                </c:pt>
                <c:pt idx="189">
                  <c:v>4.4059025470255797</c:v>
                </c:pt>
                <c:pt idx="190">
                  <c:v>4.4517815423474199</c:v>
                </c:pt>
                <c:pt idx="191">
                  <c:v>5.08498034891866</c:v>
                </c:pt>
                <c:pt idx="192">
                  <c:v>5.5472069393534804</c:v>
                </c:pt>
                <c:pt idx="193">
                  <c:v>5.9575308664870104</c:v>
                </c:pt>
                <c:pt idx="194">
                  <c:v>6.6105452350434204</c:v>
                </c:pt>
                <c:pt idx="195">
                  <c:v>6.1897735227705599</c:v>
                </c:pt>
                <c:pt idx="196">
                  <c:v>6.6748450786775697</c:v>
                </c:pt>
                <c:pt idx="197">
                  <c:v>6.6446424417944598</c:v>
                </c:pt>
                <c:pt idx="198">
                  <c:v>6.8791292198998599</c:v>
                </c:pt>
                <c:pt idx="199">
                  <c:v>7.2332554325023004</c:v>
                </c:pt>
                <c:pt idx="200">
                  <c:v>7.1932396536597096</c:v>
                </c:pt>
                <c:pt idx="201">
                  <c:v>6.9826762471996702</c:v>
                </c:pt>
                <c:pt idx="202">
                  <c:v>7.2494361494100801</c:v>
                </c:pt>
                <c:pt idx="203">
                  <c:v>7.3634596420791096</c:v>
                </c:pt>
                <c:pt idx="204">
                  <c:v>7.3387579115920598</c:v>
                </c:pt>
                <c:pt idx="205">
                  <c:v>6.9802582003703204</c:v>
                </c:pt>
                <c:pt idx="206">
                  <c:v>6.4447216483962704</c:v>
                </c:pt>
                <c:pt idx="207">
                  <c:v>6.7109692708633402</c:v>
                </c:pt>
                <c:pt idx="208">
                  <c:v>6.9866546964091798</c:v>
                </c:pt>
                <c:pt idx="209">
                  <c:v>7.52767997943754</c:v>
                </c:pt>
                <c:pt idx="210">
                  <c:v>7.6341933688371002</c:v>
                </c:pt>
                <c:pt idx="211">
                  <c:v>7.4745791558467696</c:v>
                </c:pt>
                <c:pt idx="212">
                  <c:v>7.7706357435711997</c:v>
                </c:pt>
                <c:pt idx="213">
                  <c:v>8.1401689751310595</c:v>
                </c:pt>
                <c:pt idx="214">
                  <c:v>8.0494085764867993</c:v>
                </c:pt>
                <c:pt idx="215">
                  <c:v>7.9435345569407199</c:v>
                </c:pt>
                <c:pt idx="216">
                  <c:v>7.9538791846775299</c:v>
                </c:pt>
                <c:pt idx="217">
                  <c:v>8.2872623101730998</c:v>
                </c:pt>
                <c:pt idx="218">
                  <c:v>8.4058180037428993</c:v>
                </c:pt>
                <c:pt idx="219">
                  <c:v>8.6259439860775302</c:v>
                </c:pt>
                <c:pt idx="220">
                  <c:v>8.11543199681938</c:v>
                </c:pt>
                <c:pt idx="221">
                  <c:v>7.5544767151851397</c:v>
                </c:pt>
                <c:pt idx="222">
                  <c:v>7.4326366359942</c:v>
                </c:pt>
                <c:pt idx="223">
                  <c:v>7.2978226876812897</c:v>
                </c:pt>
                <c:pt idx="224">
                  <c:v>6.8514082884711103</c:v>
                </c:pt>
                <c:pt idx="225">
                  <c:v>6.3680065316508703</c:v>
                </c:pt>
                <c:pt idx="226">
                  <c:v>5.9972922949465399</c:v>
                </c:pt>
                <c:pt idx="227">
                  <c:v>5.50758196637093</c:v>
                </c:pt>
                <c:pt idx="228">
                  <c:v>4.6568824637328499</c:v>
                </c:pt>
                <c:pt idx="229">
                  <c:v>3.6681213291827599</c:v>
                </c:pt>
                <c:pt idx="230">
                  <c:v>2.79514428874892</c:v>
                </c:pt>
                <c:pt idx="231">
                  <c:v>1.40712333777954</c:v>
                </c:pt>
                <c:pt idx="232">
                  <c:v>0.70301260270797505</c:v>
                </c:pt>
                <c:pt idx="233">
                  <c:v>-0.12087086204343001</c:v>
                </c:pt>
                <c:pt idx="234">
                  <c:v>-1.44413465568426</c:v>
                </c:pt>
                <c:pt idx="235">
                  <c:v>-2.2333909337092699</c:v>
                </c:pt>
                <c:pt idx="236">
                  <c:v>-3.1243346942127199</c:v>
                </c:pt>
                <c:pt idx="237">
                  <c:v>-4.1829914658783398</c:v>
                </c:pt>
                <c:pt idx="238">
                  <c:v>-5.0449125251637197</c:v>
                </c:pt>
                <c:pt idx="239">
                  <c:v>-5.3979670884450703</c:v>
                </c:pt>
                <c:pt idx="240">
                  <c:v>-5.4545523095826898</c:v>
                </c:pt>
                <c:pt idx="241">
                  <c:v>-5.7228378014484997</c:v>
                </c:pt>
                <c:pt idx="242">
                  <c:v>-5.5265316355651404</c:v>
                </c:pt>
                <c:pt idx="243">
                  <c:v>-5.2268513703417501</c:v>
                </c:pt>
                <c:pt idx="244">
                  <c:v>-5.7383068969981998</c:v>
                </c:pt>
                <c:pt idx="245">
                  <c:v>-5.88695472220558</c:v>
                </c:pt>
                <c:pt idx="246">
                  <c:v>-5.47340430987974</c:v>
                </c:pt>
                <c:pt idx="247">
                  <c:v>-5.4987628042886003</c:v>
                </c:pt>
                <c:pt idx="248">
                  <c:v>-5.2000701154512496</c:v>
                </c:pt>
                <c:pt idx="249">
                  <c:v>-4.9769797225381698</c:v>
                </c:pt>
                <c:pt idx="250">
                  <c:v>-4.5974236285737202</c:v>
                </c:pt>
                <c:pt idx="251">
                  <c:v>-4.2529845801688504</c:v>
                </c:pt>
                <c:pt idx="252">
                  <c:v>-3.68802383388027</c:v>
                </c:pt>
                <c:pt idx="253">
                  <c:v>-2.96357907185652</c:v>
                </c:pt>
                <c:pt idx="254">
                  <c:v>-2.9017847513216801</c:v>
                </c:pt>
                <c:pt idx="255">
                  <c:v>-2.21371758173952</c:v>
                </c:pt>
                <c:pt idx="256">
                  <c:v>-0.34124444428183898</c:v>
                </c:pt>
                <c:pt idx="257">
                  <c:v>1.3489760736246901</c:v>
                </c:pt>
                <c:pt idx="258">
                  <c:v>2.4418060554893701</c:v>
                </c:pt>
                <c:pt idx="259">
                  <c:v>3.82519125274399</c:v>
                </c:pt>
                <c:pt idx="260">
                  <c:v>4.9956399674638003</c:v>
                </c:pt>
                <c:pt idx="261">
                  <c:v>6.6035863794620404</c:v>
                </c:pt>
                <c:pt idx="262">
                  <c:v>7.3523915070084298</c:v>
                </c:pt>
                <c:pt idx="263">
                  <c:v>7.4577474122220497</c:v>
                </c:pt>
                <c:pt idx="264">
                  <c:v>7.2311943379569099</c:v>
                </c:pt>
                <c:pt idx="265">
                  <c:v>7.21048116960245</c:v>
                </c:pt>
                <c:pt idx="266">
                  <c:v>7.8287827058957902</c:v>
                </c:pt>
                <c:pt idx="267">
                  <c:v>7.5789676137339299</c:v>
                </c:pt>
                <c:pt idx="268">
                  <c:v>6.8942469648042097</c:v>
                </c:pt>
                <c:pt idx="269">
                  <c:v>6.4599216608434098</c:v>
                </c:pt>
                <c:pt idx="270">
                  <c:v>5.8422436889407399</c:v>
                </c:pt>
                <c:pt idx="271">
                  <c:v>5.0491476637668997</c:v>
                </c:pt>
                <c:pt idx="272">
                  <c:v>4.3195327613975101</c:v>
                </c:pt>
                <c:pt idx="273">
                  <c:v>3.6740215010380499</c:v>
                </c:pt>
                <c:pt idx="274">
                  <c:v>3.3875201890296398</c:v>
                </c:pt>
                <c:pt idx="275">
                  <c:v>3.51847851051506</c:v>
                </c:pt>
                <c:pt idx="276">
                  <c:v>3.9186266671242</c:v>
                </c:pt>
                <c:pt idx="277">
                  <c:v>4.1867657192515999</c:v>
                </c:pt>
                <c:pt idx="278">
                  <c:v>4.0580201446425699</c:v>
                </c:pt>
                <c:pt idx="279">
                  <c:v>4.2711348118323604</c:v>
                </c:pt>
                <c:pt idx="280">
                  <c:v>4.3154489605449804</c:v>
                </c:pt>
                <c:pt idx="281">
                  <c:v>3.9387590388547702</c:v>
                </c:pt>
                <c:pt idx="282">
                  <c:v>4.6170246340654204</c:v>
                </c:pt>
                <c:pt idx="283">
                  <c:v>5.2222186671376001</c:v>
                </c:pt>
                <c:pt idx="284">
                  <c:v>5.9650311140969698</c:v>
                </c:pt>
                <c:pt idx="285">
                  <c:v>6.3592734740385302</c:v>
                </c:pt>
                <c:pt idx="286">
                  <c:v>7.0184437271564004</c:v>
                </c:pt>
                <c:pt idx="287">
                  <c:v>7.2444304337138297</c:v>
                </c:pt>
                <c:pt idx="288">
                  <c:v>7.2669526088666201</c:v>
                </c:pt>
                <c:pt idx="289">
                  <c:v>7.6512105103919597</c:v>
                </c:pt>
                <c:pt idx="290">
                  <c:v>8.6830846768248904</c:v>
                </c:pt>
                <c:pt idx="291">
                  <c:v>9.6517411879025197</c:v>
                </c:pt>
                <c:pt idx="292">
                  <c:v>10.398587331700799</c:v>
                </c:pt>
                <c:pt idx="293">
                  <c:v>11.5376109584753</c:v>
                </c:pt>
                <c:pt idx="294">
                  <c:v>11.622971520098501</c:v>
                </c:pt>
                <c:pt idx="295">
                  <c:v>11.9414336182721</c:v>
                </c:pt>
                <c:pt idx="296">
                  <c:v>12.0972584757976</c:v>
                </c:pt>
                <c:pt idx="297">
                  <c:v>12.6672234995655</c:v>
                </c:pt>
                <c:pt idx="298">
                  <c:v>12.633728456086001</c:v>
                </c:pt>
                <c:pt idx="299">
                  <c:v>12.762984433934101</c:v>
                </c:pt>
                <c:pt idx="300">
                  <c:v>12.531883062837601</c:v>
                </c:pt>
                <c:pt idx="301">
                  <c:v>12.351410313571799</c:v>
                </c:pt>
                <c:pt idx="302">
                  <c:v>11.848063289189801</c:v>
                </c:pt>
                <c:pt idx="303">
                  <c:v>11.308112616431901</c:v>
                </c:pt>
                <c:pt idx="304">
                  <c:v>11.1653045793904</c:v>
                </c:pt>
                <c:pt idx="305">
                  <c:v>10.531961047700401</c:v>
                </c:pt>
                <c:pt idx="306">
                  <c:v>10.511902809235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4349440"/>
        <c:axId val="34350976"/>
      </c:lineChart>
      <c:catAx>
        <c:axId val="34349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>
            <a:solidFill>
              <a:schemeClr val="tx2"/>
            </a:solidFill>
          </a:ln>
        </c:spPr>
        <c:txPr>
          <a:bodyPr rot="2700000"/>
          <a:lstStyle/>
          <a:p>
            <a:pPr>
              <a:defRPr/>
            </a:pPr>
            <a:endParaRPr lang="en-US"/>
          </a:p>
        </c:txPr>
        <c:crossAx val="34350976"/>
        <c:crosses val="autoZero"/>
        <c:auto val="1"/>
        <c:lblAlgn val="ctr"/>
        <c:lblOffset val="100"/>
        <c:tickLblSkip val="24"/>
        <c:tickMarkSkip val="24"/>
        <c:noMultiLvlLbl val="0"/>
      </c:catAx>
      <c:valAx>
        <c:axId val="34350976"/>
        <c:scaling>
          <c:orientation val="minMax"/>
          <c:max val="13"/>
          <c:min val="-12"/>
        </c:scaling>
        <c:delete val="0"/>
        <c:axPos val="l"/>
        <c:majorGridlines>
          <c:spPr>
            <a:ln>
              <a:solidFill>
                <a:schemeClr val="tx2">
                  <a:lumMod val="65000"/>
                </a:schemeClr>
              </a:solidFill>
            </a:ln>
          </c:spPr>
        </c:majorGridlines>
        <c:numFmt formatCode="#,##0" sourceLinked="0"/>
        <c:majorTickMark val="out"/>
        <c:minorTickMark val="none"/>
        <c:tickLblPos val="nextTo"/>
        <c:spPr>
          <a:ln>
            <a:solidFill>
              <a:schemeClr val="tx2"/>
            </a:solidFill>
          </a:ln>
        </c:spPr>
        <c:crossAx val="34349440"/>
        <c:crosses val="autoZero"/>
        <c:crossBetween val="between"/>
        <c:majorUnit val="3"/>
      </c:valAx>
      <c:spPr>
        <a:noFill/>
        <a:ln w="3175">
          <a:noFill/>
        </a:ln>
      </c:spPr>
    </c:plotArea>
    <c:legend>
      <c:legendPos val="t"/>
      <c:layout>
        <c:manualLayout>
          <c:xMode val="edge"/>
          <c:yMode val="edge"/>
          <c:x val="7.6209429154723229E-2"/>
          <c:y val="0.69565748031496066"/>
          <c:w val="0.47684989903241098"/>
          <c:h val="0.17964566929133857"/>
        </c:manualLayout>
      </c:layout>
      <c:overlay val="0"/>
      <c:spPr>
        <a:ln>
          <a:noFill/>
        </a:ln>
      </c:spPr>
    </c:legend>
    <c:plotVisOnly val="1"/>
    <c:dispBlanksAs val="gap"/>
    <c:showDLblsOverMax val="0"/>
  </c:chart>
  <c:txPr>
    <a:bodyPr/>
    <a:lstStyle/>
    <a:p>
      <a:pPr>
        <a:defRPr sz="1000"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382785042673741"/>
          <c:y val="3.7519685039370081E-2"/>
          <c:w val="0.73577929548561605"/>
          <c:h val="0.8446845533197494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RevPAR % Chg</c:v>
                </c:pt>
              </c:strCache>
            </c:strRef>
          </c:tx>
          <c:spPr>
            <a:ln w="50800">
              <a:solidFill>
                <a:srgbClr val="E088D3"/>
              </a:solidFill>
            </a:ln>
          </c:spPr>
          <c:marker>
            <c:symbol val="none"/>
          </c:marker>
          <c:cat>
            <c:numRef>
              <c:f>Sheet1!$A$2:$A$308</c:f>
              <c:numCache>
                <c:formatCode>General</c:formatCode>
                <c:ptCount val="307"/>
                <c:pt idx="0">
                  <c:v>1990</c:v>
                </c:pt>
                <c:pt idx="12">
                  <c:v>1991</c:v>
                </c:pt>
                <c:pt idx="24">
                  <c:v>1992</c:v>
                </c:pt>
                <c:pt idx="36">
                  <c:v>1993</c:v>
                </c:pt>
                <c:pt idx="48">
                  <c:v>1994</c:v>
                </c:pt>
                <c:pt idx="60">
                  <c:v>1995</c:v>
                </c:pt>
                <c:pt idx="72">
                  <c:v>1996</c:v>
                </c:pt>
                <c:pt idx="84">
                  <c:v>1997</c:v>
                </c:pt>
                <c:pt idx="96">
                  <c:v>1998</c:v>
                </c:pt>
                <c:pt idx="108">
                  <c:v>1999</c:v>
                </c:pt>
                <c:pt idx="120">
                  <c:v>2000</c:v>
                </c:pt>
                <c:pt idx="132">
                  <c:v>2001</c:v>
                </c:pt>
                <c:pt idx="144">
                  <c:v>2002</c:v>
                </c:pt>
                <c:pt idx="156">
                  <c:v>2003</c:v>
                </c:pt>
                <c:pt idx="168">
                  <c:v>2004</c:v>
                </c:pt>
                <c:pt idx="180">
                  <c:v>2005</c:v>
                </c:pt>
                <c:pt idx="192">
                  <c:v>2006</c:v>
                </c:pt>
                <c:pt idx="204">
                  <c:v>2007</c:v>
                </c:pt>
                <c:pt idx="216">
                  <c:v>2008</c:v>
                </c:pt>
                <c:pt idx="228">
                  <c:v>2009</c:v>
                </c:pt>
                <c:pt idx="240">
                  <c:v>2010</c:v>
                </c:pt>
                <c:pt idx="252">
                  <c:v>2011</c:v>
                </c:pt>
                <c:pt idx="264">
                  <c:v>2012</c:v>
                </c:pt>
                <c:pt idx="276">
                  <c:v>2013</c:v>
                </c:pt>
                <c:pt idx="288">
                  <c:v>2014</c:v>
                </c:pt>
                <c:pt idx="300">
                  <c:v>2015</c:v>
                </c:pt>
              </c:numCache>
            </c:numRef>
          </c:cat>
          <c:val>
            <c:numRef>
              <c:f>Sheet1!$B$2:$B$308</c:f>
              <c:numCache>
                <c:formatCode>_(#,##0.0_);_(\-#,##0.0_)</c:formatCode>
                <c:ptCount val="307"/>
                <c:pt idx="0">
                  <c:v>6.26543905853908</c:v>
                </c:pt>
                <c:pt idx="1">
                  <c:v>5.73734713311043</c:v>
                </c:pt>
                <c:pt idx="2">
                  <c:v>5.2164882949097402</c:v>
                </c:pt>
                <c:pt idx="3">
                  <c:v>3.7259772574544399</c:v>
                </c:pt>
                <c:pt idx="4">
                  <c:v>2.9256410228277701</c:v>
                </c:pt>
                <c:pt idx="5">
                  <c:v>0.96169369927681203</c:v>
                </c:pt>
                <c:pt idx="6">
                  <c:v>0.64962586427163505</c:v>
                </c:pt>
                <c:pt idx="7">
                  <c:v>-0.204537935303575</c:v>
                </c:pt>
                <c:pt idx="8">
                  <c:v>-1.96674047140682</c:v>
                </c:pt>
                <c:pt idx="9">
                  <c:v>-2.1177050166902398</c:v>
                </c:pt>
                <c:pt idx="10">
                  <c:v>-2.3577490926918401</c:v>
                </c:pt>
                <c:pt idx="11">
                  <c:v>-1.88515054066419</c:v>
                </c:pt>
                <c:pt idx="12">
                  <c:v>-2.4221985746325001</c:v>
                </c:pt>
                <c:pt idx="13">
                  <c:v>-3.1801460381001099</c:v>
                </c:pt>
                <c:pt idx="14">
                  <c:v>-3.7913394088258898</c:v>
                </c:pt>
                <c:pt idx="15">
                  <c:v>-3.4907418005975699</c:v>
                </c:pt>
                <c:pt idx="16">
                  <c:v>-3.37598189742606</c:v>
                </c:pt>
                <c:pt idx="17">
                  <c:v>-2.69135564401879</c:v>
                </c:pt>
                <c:pt idx="18">
                  <c:v>-2.6093646285579601</c:v>
                </c:pt>
                <c:pt idx="19">
                  <c:v>-2.5427793743290401</c:v>
                </c:pt>
                <c:pt idx="20">
                  <c:v>-2.44325730039336</c:v>
                </c:pt>
                <c:pt idx="21">
                  <c:v>-1.6747237210761301</c:v>
                </c:pt>
                <c:pt idx="22">
                  <c:v>-1.5944853071566201</c:v>
                </c:pt>
                <c:pt idx="23">
                  <c:v>-1.4058625565746099</c:v>
                </c:pt>
                <c:pt idx="24">
                  <c:v>-0.28123608674827799</c:v>
                </c:pt>
                <c:pt idx="25">
                  <c:v>0.68854733134482404</c:v>
                </c:pt>
                <c:pt idx="26">
                  <c:v>1.6268695603935901</c:v>
                </c:pt>
                <c:pt idx="27">
                  <c:v>2.14687902048126</c:v>
                </c:pt>
                <c:pt idx="28">
                  <c:v>2.6286287610694998</c:v>
                </c:pt>
                <c:pt idx="29">
                  <c:v>2.80671788397856</c:v>
                </c:pt>
                <c:pt idx="30">
                  <c:v>3.57755001452901</c:v>
                </c:pt>
                <c:pt idx="31">
                  <c:v>3.7374013794260001</c:v>
                </c:pt>
                <c:pt idx="32">
                  <c:v>5.4029969623152097</c:v>
                </c:pt>
                <c:pt idx="33">
                  <c:v>5.4375703865450697</c:v>
                </c:pt>
                <c:pt idx="34">
                  <c:v>5.7413370576415597</c:v>
                </c:pt>
                <c:pt idx="35">
                  <c:v>5.8452378888144496</c:v>
                </c:pt>
                <c:pt idx="36">
                  <c:v>5.6545517799979601</c:v>
                </c:pt>
                <c:pt idx="37">
                  <c:v>5.6606918322131898</c:v>
                </c:pt>
                <c:pt idx="38">
                  <c:v>6.3177281821364097</c:v>
                </c:pt>
                <c:pt idx="39">
                  <c:v>5.8704394041367598</c:v>
                </c:pt>
                <c:pt idx="40">
                  <c:v>6.0365289778240303</c:v>
                </c:pt>
                <c:pt idx="41">
                  <c:v>6.6646112818820997</c:v>
                </c:pt>
                <c:pt idx="42">
                  <c:v>6.43174877695765</c:v>
                </c:pt>
                <c:pt idx="43">
                  <c:v>6.2531935990242102</c:v>
                </c:pt>
                <c:pt idx="44">
                  <c:v>5.95166235912491</c:v>
                </c:pt>
                <c:pt idx="45">
                  <c:v>6.0388619949474798</c:v>
                </c:pt>
                <c:pt idx="46">
                  <c:v>6.4367497526388497</c:v>
                </c:pt>
                <c:pt idx="47">
                  <c:v>6.7267804019964004</c:v>
                </c:pt>
                <c:pt idx="48">
                  <c:v>6.5707852753133498</c:v>
                </c:pt>
                <c:pt idx="49">
                  <c:v>7.6894144656552701</c:v>
                </c:pt>
                <c:pt idx="50">
                  <c:v>6.7739304301480399</c:v>
                </c:pt>
                <c:pt idx="51">
                  <c:v>7.3460147061834897</c:v>
                </c:pt>
                <c:pt idx="52">
                  <c:v>8.4652584645582696</c:v>
                </c:pt>
                <c:pt idx="53">
                  <c:v>9.2487619829773102</c:v>
                </c:pt>
                <c:pt idx="54">
                  <c:v>9.5272788582356895</c:v>
                </c:pt>
                <c:pt idx="55">
                  <c:v>10.6119586879901</c:v>
                </c:pt>
                <c:pt idx="56">
                  <c:v>11.232217677566201</c:v>
                </c:pt>
                <c:pt idx="57">
                  <c:v>11.6038385020245</c:v>
                </c:pt>
                <c:pt idx="58">
                  <c:v>11.6947825339053</c:v>
                </c:pt>
                <c:pt idx="59">
                  <c:v>11.930354346585499</c:v>
                </c:pt>
                <c:pt idx="60">
                  <c:v>12.7219063774657</c:v>
                </c:pt>
                <c:pt idx="61">
                  <c:v>11.603619105764899</c:v>
                </c:pt>
                <c:pt idx="62">
                  <c:v>12.978330065450301</c:v>
                </c:pt>
                <c:pt idx="63">
                  <c:v>12.857710617685999</c:v>
                </c:pt>
                <c:pt idx="64">
                  <c:v>11.863621890863</c:v>
                </c:pt>
                <c:pt idx="65">
                  <c:v>11.123416856728699</c:v>
                </c:pt>
                <c:pt idx="66">
                  <c:v>10.534012023012799</c:v>
                </c:pt>
                <c:pt idx="67">
                  <c:v>9.7116808307746894</c:v>
                </c:pt>
                <c:pt idx="68">
                  <c:v>8.8334218894757193</c:v>
                </c:pt>
                <c:pt idx="69">
                  <c:v>8.4362369927976495</c:v>
                </c:pt>
                <c:pt idx="70">
                  <c:v>8.2894722113808292</c:v>
                </c:pt>
                <c:pt idx="71">
                  <c:v>7.3108213735850596</c:v>
                </c:pt>
                <c:pt idx="72">
                  <c:v>6.4022117364456097</c:v>
                </c:pt>
                <c:pt idx="73">
                  <c:v>5.8671297019400201</c:v>
                </c:pt>
                <c:pt idx="74">
                  <c:v>4.6978503408756103</c:v>
                </c:pt>
                <c:pt idx="75">
                  <c:v>4.4401615560286603</c:v>
                </c:pt>
                <c:pt idx="76">
                  <c:v>4.6135454188768303</c:v>
                </c:pt>
                <c:pt idx="77">
                  <c:v>4.4399185062772304</c:v>
                </c:pt>
                <c:pt idx="78">
                  <c:v>4.6800367709804496</c:v>
                </c:pt>
                <c:pt idx="79">
                  <c:v>5.1105392641820799</c:v>
                </c:pt>
                <c:pt idx="80">
                  <c:v>5.1827112881560904</c:v>
                </c:pt>
                <c:pt idx="81">
                  <c:v>5.2494400486983501</c:v>
                </c:pt>
                <c:pt idx="82">
                  <c:v>4.3786912518011398</c:v>
                </c:pt>
                <c:pt idx="83">
                  <c:v>3.9452825764283999</c:v>
                </c:pt>
                <c:pt idx="84">
                  <c:v>4.3368928424831701</c:v>
                </c:pt>
                <c:pt idx="85">
                  <c:v>5.0325278022840898</c:v>
                </c:pt>
                <c:pt idx="86">
                  <c:v>4.0609704768035702</c:v>
                </c:pt>
                <c:pt idx="87">
                  <c:v>4.7287168891582096</c:v>
                </c:pt>
                <c:pt idx="88">
                  <c:v>3.63440814007408</c:v>
                </c:pt>
                <c:pt idx="89">
                  <c:v>3.4646865238248301</c:v>
                </c:pt>
                <c:pt idx="90">
                  <c:v>3.6313552656693799</c:v>
                </c:pt>
                <c:pt idx="91">
                  <c:v>2.65130980607081</c:v>
                </c:pt>
                <c:pt idx="92">
                  <c:v>2.4782745984039498</c:v>
                </c:pt>
                <c:pt idx="93">
                  <c:v>1.89847380387159</c:v>
                </c:pt>
                <c:pt idx="94">
                  <c:v>2.6996503383855401</c:v>
                </c:pt>
                <c:pt idx="95">
                  <c:v>3.1470948034098698</c:v>
                </c:pt>
                <c:pt idx="96">
                  <c:v>2.2803855001739599</c:v>
                </c:pt>
                <c:pt idx="97">
                  <c:v>1.8585613297118899</c:v>
                </c:pt>
                <c:pt idx="98">
                  <c:v>3.1791209155264499</c:v>
                </c:pt>
                <c:pt idx="99">
                  <c:v>1.4418502142687899</c:v>
                </c:pt>
                <c:pt idx="100">
                  <c:v>0.86917462252014699</c:v>
                </c:pt>
                <c:pt idx="101">
                  <c:v>-0.84058609300643405</c:v>
                </c:pt>
                <c:pt idx="102">
                  <c:v>-3.12332552619069</c:v>
                </c:pt>
                <c:pt idx="103">
                  <c:v>-3.6390104133255199</c:v>
                </c:pt>
                <c:pt idx="104">
                  <c:v>-4.3610125991700199</c:v>
                </c:pt>
                <c:pt idx="105">
                  <c:v>-3.8664208606083998</c:v>
                </c:pt>
                <c:pt idx="106">
                  <c:v>-4.34058498702053</c:v>
                </c:pt>
                <c:pt idx="107">
                  <c:v>-4.5950164447897999</c:v>
                </c:pt>
                <c:pt idx="108">
                  <c:v>-4.1128560403059504</c:v>
                </c:pt>
                <c:pt idx="109">
                  <c:v>-4.1363113575332697</c:v>
                </c:pt>
                <c:pt idx="110">
                  <c:v>-5.1979685870191998</c:v>
                </c:pt>
                <c:pt idx="111">
                  <c:v>-4.6818266641783302</c:v>
                </c:pt>
                <c:pt idx="112">
                  <c:v>-3.79925279587752</c:v>
                </c:pt>
                <c:pt idx="113">
                  <c:v>-2.6985114187452699</c:v>
                </c:pt>
                <c:pt idx="114">
                  <c:v>-1.16431130519368</c:v>
                </c:pt>
                <c:pt idx="115">
                  <c:v>-1.10896458944606</c:v>
                </c:pt>
                <c:pt idx="116">
                  <c:v>-0.48427733404798501</c:v>
                </c:pt>
                <c:pt idx="117">
                  <c:v>-0.97111294836435302</c:v>
                </c:pt>
                <c:pt idx="118">
                  <c:v>-1.62202312861391</c:v>
                </c:pt>
                <c:pt idx="119">
                  <c:v>-1.7533292887570999</c:v>
                </c:pt>
                <c:pt idx="120">
                  <c:v>-2.2466102871000402</c:v>
                </c:pt>
                <c:pt idx="121">
                  <c:v>-2.5224595289173699</c:v>
                </c:pt>
                <c:pt idx="122">
                  <c:v>-2.1005313045536802</c:v>
                </c:pt>
                <c:pt idx="123">
                  <c:v>-1.6967041937165701</c:v>
                </c:pt>
                <c:pt idx="124">
                  <c:v>-1.15882804412173</c:v>
                </c:pt>
                <c:pt idx="125">
                  <c:v>-1.36925433629592</c:v>
                </c:pt>
                <c:pt idx="126">
                  <c:v>-1.73769010987138</c:v>
                </c:pt>
                <c:pt idx="127">
                  <c:v>-1.15589539685701</c:v>
                </c:pt>
                <c:pt idx="128">
                  <c:v>-1.73154993334439</c:v>
                </c:pt>
                <c:pt idx="129">
                  <c:v>-2.0387452649908502</c:v>
                </c:pt>
                <c:pt idx="130">
                  <c:v>-1.3859821862107999</c:v>
                </c:pt>
                <c:pt idx="131">
                  <c:v>-1.5117519967444299</c:v>
                </c:pt>
                <c:pt idx="132">
                  <c:v>-1.5151533365410801</c:v>
                </c:pt>
                <c:pt idx="133">
                  <c:v>-1.6215696015327901</c:v>
                </c:pt>
                <c:pt idx="134">
                  <c:v>-1.2920366434812001</c:v>
                </c:pt>
                <c:pt idx="135">
                  <c:v>-2.5177041036252801</c:v>
                </c:pt>
                <c:pt idx="136">
                  <c:v>-4.0051312349340398</c:v>
                </c:pt>
                <c:pt idx="137">
                  <c:v>-3.8236812875232999</c:v>
                </c:pt>
                <c:pt idx="138">
                  <c:v>-3.4684787715526202</c:v>
                </c:pt>
                <c:pt idx="139">
                  <c:v>-3.5420515896336702</c:v>
                </c:pt>
                <c:pt idx="140">
                  <c:v>-4.8659346154554699</c:v>
                </c:pt>
                <c:pt idx="141">
                  <c:v>-6.0790522582487103</c:v>
                </c:pt>
                <c:pt idx="142">
                  <c:v>-7.2425036615265199</c:v>
                </c:pt>
                <c:pt idx="143">
                  <c:v>-7.0029558893309796</c:v>
                </c:pt>
                <c:pt idx="144">
                  <c:v>-7.1998533794742396</c:v>
                </c:pt>
                <c:pt idx="145">
                  <c:v>-7.2467433914049799</c:v>
                </c:pt>
                <c:pt idx="146">
                  <c:v>-8.9431193220558995</c:v>
                </c:pt>
                <c:pt idx="147">
                  <c:v>-7.6232531984615504</c:v>
                </c:pt>
                <c:pt idx="148">
                  <c:v>-7.1260285075118004</c:v>
                </c:pt>
                <c:pt idx="149">
                  <c:v>-6.4730415280309401</c:v>
                </c:pt>
                <c:pt idx="150">
                  <c:v>-6.9151238038107703</c:v>
                </c:pt>
                <c:pt idx="151">
                  <c:v>-6.61514895109406</c:v>
                </c:pt>
                <c:pt idx="152">
                  <c:v>-3.7966756788605198</c:v>
                </c:pt>
                <c:pt idx="153">
                  <c:v>-1.59603366649984</c:v>
                </c:pt>
                <c:pt idx="154">
                  <c:v>5.6141793163622097E-2</c:v>
                </c:pt>
                <c:pt idx="155">
                  <c:v>0.34479421430755602</c:v>
                </c:pt>
                <c:pt idx="156">
                  <c:v>1.6035047740461701</c:v>
                </c:pt>
                <c:pt idx="157">
                  <c:v>2.6276325260333802</c:v>
                </c:pt>
                <c:pt idx="158">
                  <c:v>5.2194266567209198</c:v>
                </c:pt>
                <c:pt idx="159">
                  <c:v>4.0910659912876097</c:v>
                </c:pt>
                <c:pt idx="160">
                  <c:v>4.7659833409376997</c:v>
                </c:pt>
                <c:pt idx="161">
                  <c:v>4.54997289574679</c:v>
                </c:pt>
                <c:pt idx="162">
                  <c:v>5.8691686742616902</c:v>
                </c:pt>
                <c:pt idx="163">
                  <c:v>5.8329521307274996</c:v>
                </c:pt>
                <c:pt idx="164">
                  <c:v>4.81526865597551</c:v>
                </c:pt>
                <c:pt idx="165">
                  <c:v>3.70758735742079</c:v>
                </c:pt>
                <c:pt idx="166">
                  <c:v>2.7928140402856299</c:v>
                </c:pt>
                <c:pt idx="167">
                  <c:v>3.6549747835847199</c:v>
                </c:pt>
                <c:pt idx="168">
                  <c:v>3.1073316027885398</c:v>
                </c:pt>
                <c:pt idx="169">
                  <c:v>2.0431581354963799</c:v>
                </c:pt>
                <c:pt idx="170">
                  <c:v>0.66444262222533101</c:v>
                </c:pt>
                <c:pt idx="171">
                  <c:v>2.68349499413962</c:v>
                </c:pt>
                <c:pt idx="172">
                  <c:v>3.2555551603433899</c:v>
                </c:pt>
                <c:pt idx="173">
                  <c:v>3.6309659940894101</c:v>
                </c:pt>
                <c:pt idx="174">
                  <c:v>3.3467015572516998</c:v>
                </c:pt>
                <c:pt idx="175">
                  <c:v>3.2464347315364699</c:v>
                </c:pt>
                <c:pt idx="176">
                  <c:v>4.4433263686504301</c:v>
                </c:pt>
                <c:pt idx="177">
                  <c:v>6.0262369420733499</c:v>
                </c:pt>
                <c:pt idx="178">
                  <c:v>6.9952145359408897</c:v>
                </c:pt>
                <c:pt idx="179">
                  <c:v>5.4575562621122096</c:v>
                </c:pt>
                <c:pt idx="180">
                  <c:v>5.8955887174203596</c:v>
                </c:pt>
                <c:pt idx="181">
                  <c:v>6.8257050847088401</c:v>
                </c:pt>
                <c:pt idx="182">
                  <c:v>7.6783965277627901</c:v>
                </c:pt>
                <c:pt idx="183">
                  <c:v>7.3562507998473299</c:v>
                </c:pt>
                <c:pt idx="184">
                  <c:v>6.0482308204544601</c:v>
                </c:pt>
                <c:pt idx="185">
                  <c:v>6.59269453730648</c:v>
                </c:pt>
                <c:pt idx="186">
                  <c:v>6.3813895352183101</c:v>
                </c:pt>
                <c:pt idx="187">
                  <c:v>6.6134573164938901</c:v>
                </c:pt>
                <c:pt idx="188">
                  <c:v>5.93254516078823</c:v>
                </c:pt>
                <c:pt idx="189">
                  <c:v>6.0255270722751497</c:v>
                </c:pt>
                <c:pt idx="190">
                  <c:v>6.3466410146318699</c:v>
                </c:pt>
                <c:pt idx="191">
                  <c:v>7.5581180239168804</c:v>
                </c:pt>
                <c:pt idx="192">
                  <c:v>7.9279951417077497</c:v>
                </c:pt>
                <c:pt idx="193">
                  <c:v>8.6236120527294506</c:v>
                </c:pt>
                <c:pt idx="194">
                  <c:v>10.1634886510508</c:v>
                </c:pt>
                <c:pt idx="195">
                  <c:v>9.8102731143518298</c:v>
                </c:pt>
                <c:pt idx="196">
                  <c:v>12.1375243129481</c:v>
                </c:pt>
                <c:pt idx="197">
                  <c:v>11.5971960346562</c:v>
                </c:pt>
                <c:pt idx="198">
                  <c:v>12.636566718322999</c:v>
                </c:pt>
                <c:pt idx="199">
                  <c:v>14.0169536180093</c:v>
                </c:pt>
                <c:pt idx="200">
                  <c:v>14.0701566138132</c:v>
                </c:pt>
                <c:pt idx="201">
                  <c:v>13.5238070931655</c:v>
                </c:pt>
                <c:pt idx="202">
                  <c:v>14.149798457359701</c:v>
                </c:pt>
                <c:pt idx="203">
                  <c:v>14.9643747241727</c:v>
                </c:pt>
                <c:pt idx="204">
                  <c:v>14.3489784112066</c:v>
                </c:pt>
                <c:pt idx="205">
                  <c:v>13.2528487107766</c:v>
                </c:pt>
                <c:pt idx="206">
                  <c:v>11.7785225530454</c:v>
                </c:pt>
                <c:pt idx="207">
                  <c:v>11.490871574776699</c:v>
                </c:pt>
                <c:pt idx="208">
                  <c:v>10.774549079994401</c:v>
                </c:pt>
                <c:pt idx="209">
                  <c:v>11.2214419041743</c:v>
                </c:pt>
                <c:pt idx="210">
                  <c:v>10.3971841575187</c:v>
                </c:pt>
                <c:pt idx="211">
                  <c:v>9.0654934606971107</c:v>
                </c:pt>
                <c:pt idx="212">
                  <c:v>8.8611984366427698</c:v>
                </c:pt>
                <c:pt idx="213">
                  <c:v>8.9219574333969902</c:v>
                </c:pt>
                <c:pt idx="214">
                  <c:v>7.3687902172742401</c:v>
                </c:pt>
                <c:pt idx="215">
                  <c:v>5.9028018384955798</c:v>
                </c:pt>
                <c:pt idx="216">
                  <c:v>5.9571693145802298</c:v>
                </c:pt>
                <c:pt idx="217">
                  <c:v>6.3761724274287497</c:v>
                </c:pt>
                <c:pt idx="218">
                  <c:v>5.3795228372266797</c:v>
                </c:pt>
                <c:pt idx="219">
                  <c:v>5.4943563366835102</c:v>
                </c:pt>
                <c:pt idx="220">
                  <c:v>3.5747914279427802</c:v>
                </c:pt>
                <c:pt idx="221">
                  <c:v>2.1368140948098899</c:v>
                </c:pt>
                <c:pt idx="222">
                  <c:v>1.9373523325961699</c:v>
                </c:pt>
                <c:pt idx="223">
                  <c:v>1.33978902463824</c:v>
                </c:pt>
                <c:pt idx="224">
                  <c:v>0.17860422737421</c:v>
                </c:pt>
                <c:pt idx="225">
                  <c:v>-1.35647467440119</c:v>
                </c:pt>
                <c:pt idx="226">
                  <c:v>-1.9884777475361</c:v>
                </c:pt>
                <c:pt idx="227">
                  <c:v>-2.6930658795910598</c:v>
                </c:pt>
                <c:pt idx="228">
                  <c:v>-3.97339371964387</c:v>
                </c:pt>
                <c:pt idx="229">
                  <c:v>-5.7912212193337602</c:v>
                </c:pt>
                <c:pt idx="230">
                  <c:v>-6.9133600464384202</c:v>
                </c:pt>
                <c:pt idx="231">
                  <c:v>-9.3110201544763207</c:v>
                </c:pt>
                <c:pt idx="232">
                  <c:v>-9.6604791820071991</c:v>
                </c:pt>
                <c:pt idx="233">
                  <c:v>-10.455834226529401</c:v>
                </c:pt>
                <c:pt idx="234">
                  <c:v>-12.184647352916899</c:v>
                </c:pt>
                <c:pt idx="235">
                  <c:v>-13.400339542100401</c:v>
                </c:pt>
                <c:pt idx="236">
                  <c:v>-13.7094081474378</c:v>
                </c:pt>
                <c:pt idx="237">
                  <c:v>-14.1201072881783</c:v>
                </c:pt>
                <c:pt idx="238">
                  <c:v>-14.564733388076201</c:v>
                </c:pt>
                <c:pt idx="239">
                  <c:v>-14.326480695657899</c:v>
                </c:pt>
                <c:pt idx="240">
                  <c:v>-14.2853623079753</c:v>
                </c:pt>
                <c:pt idx="241">
                  <c:v>-13.5394461857252</c:v>
                </c:pt>
                <c:pt idx="242">
                  <c:v>-11.487304913060701</c:v>
                </c:pt>
                <c:pt idx="243">
                  <c:v>-9.5357873602738099</c:v>
                </c:pt>
                <c:pt idx="244">
                  <c:v>-7.4544066557963902</c:v>
                </c:pt>
                <c:pt idx="245">
                  <c:v>-6.1225183123975899</c:v>
                </c:pt>
                <c:pt idx="246">
                  <c:v>-3.7425583689945201</c:v>
                </c:pt>
                <c:pt idx="247">
                  <c:v>-1.7708513472729399</c:v>
                </c:pt>
                <c:pt idx="248">
                  <c:v>-0.221730757350594</c:v>
                </c:pt>
                <c:pt idx="249">
                  <c:v>0.78612818347926705</c:v>
                </c:pt>
                <c:pt idx="250">
                  <c:v>1.47027512426593</c:v>
                </c:pt>
                <c:pt idx="251">
                  <c:v>2.3571926761148001</c:v>
                </c:pt>
                <c:pt idx="252">
                  <c:v>4.0030647799369703</c:v>
                </c:pt>
                <c:pt idx="253">
                  <c:v>4.9812328691254804</c:v>
                </c:pt>
                <c:pt idx="254">
                  <c:v>4.5603384812203602</c:v>
                </c:pt>
                <c:pt idx="255">
                  <c:v>5.8718584653883701</c:v>
                </c:pt>
                <c:pt idx="256">
                  <c:v>5.2671628492020997</c:v>
                </c:pt>
                <c:pt idx="257">
                  <c:v>7.1229502891394603</c:v>
                </c:pt>
                <c:pt idx="258">
                  <c:v>7.5932802042202203</c:v>
                </c:pt>
                <c:pt idx="259">
                  <c:v>9.0943872862472901</c:v>
                </c:pt>
                <c:pt idx="260">
                  <c:v>10.077954768469899</c:v>
                </c:pt>
                <c:pt idx="261">
                  <c:v>12.458056023119999</c:v>
                </c:pt>
                <c:pt idx="262">
                  <c:v>14.6480118556136</c:v>
                </c:pt>
                <c:pt idx="263">
                  <c:v>14.7047068394844</c:v>
                </c:pt>
                <c:pt idx="264">
                  <c:v>14.6520259439091</c:v>
                </c:pt>
                <c:pt idx="265">
                  <c:v>14.9715768279108</c:v>
                </c:pt>
                <c:pt idx="266">
                  <c:v>16.773345401157201</c:v>
                </c:pt>
                <c:pt idx="267">
                  <c:v>15.9490263531761</c:v>
                </c:pt>
                <c:pt idx="268">
                  <c:v>16.865089399748399</c:v>
                </c:pt>
                <c:pt idx="269">
                  <c:v>16.281705180553502</c:v>
                </c:pt>
                <c:pt idx="270">
                  <c:v>14.9360079056417</c:v>
                </c:pt>
                <c:pt idx="271">
                  <c:v>13.277215692499601</c:v>
                </c:pt>
                <c:pt idx="272">
                  <c:v>11.902774495761401</c:v>
                </c:pt>
                <c:pt idx="273">
                  <c:v>10.591246225910901</c:v>
                </c:pt>
                <c:pt idx="274">
                  <c:v>9.0946772340607804</c:v>
                </c:pt>
                <c:pt idx="275">
                  <c:v>9.0124985821437296</c:v>
                </c:pt>
                <c:pt idx="276">
                  <c:v>9.0309251000349295</c:v>
                </c:pt>
                <c:pt idx="277">
                  <c:v>9.0183630395298806</c:v>
                </c:pt>
                <c:pt idx="278">
                  <c:v>7.4208233898465403</c:v>
                </c:pt>
                <c:pt idx="279">
                  <c:v>7.5648219772219196</c:v>
                </c:pt>
                <c:pt idx="280">
                  <c:v>6.9315319019132398</c:v>
                </c:pt>
                <c:pt idx="281">
                  <c:v>5.8504848255109803</c:v>
                </c:pt>
                <c:pt idx="282">
                  <c:v>7.13880141563273</c:v>
                </c:pt>
                <c:pt idx="283">
                  <c:v>8.4946862522163507</c:v>
                </c:pt>
                <c:pt idx="284">
                  <c:v>9.9272645894674607</c:v>
                </c:pt>
                <c:pt idx="285">
                  <c:v>10.501920442408</c:v>
                </c:pt>
                <c:pt idx="286">
                  <c:v>12.054588856321599</c:v>
                </c:pt>
                <c:pt idx="287">
                  <c:v>12.291262755083199</c:v>
                </c:pt>
                <c:pt idx="288">
                  <c:v>12.1862614557198</c:v>
                </c:pt>
                <c:pt idx="289">
                  <c:v>12.612319055173099</c:v>
                </c:pt>
                <c:pt idx="290">
                  <c:v>14.5075745901426</c:v>
                </c:pt>
                <c:pt idx="291">
                  <c:v>15.6634590581377</c:v>
                </c:pt>
                <c:pt idx="292">
                  <c:v>16.343075830949999</c:v>
                </c:pt>
                <c:pt idx="293">
                  <c:v>17.8134212833376</c:v>
                </c:pt>
                <c:pt idx="294">
                  <c:v>17.888194334012798</c:v>
                </c:pt>
                <c:pt idx="295">
                  <c:v>17.7263549883506</c:v>
                </c:pt>
                <c:pt idx="296">
                  <c:v>17.515090022689801</c:v>
                </c:pt>
                <c:pt idx="297">
                  <c:v>18.418267958739001</c:v>
                </c:pt>
                <c:pt idx="298">
                  <c:v>17.862715013768501</c:v>
                </c:pt>
                <c:pt idx="299">
                  <c:v>18.566453294972</c:v>
                </c:pt>
                <c:pt idx="300">
                  <c:v>18.3389179228116</c:v>
                </c:pt>
                <c:pt idx="301">
                  <c:v>17.8303486668174</c:v>
                </c:pt>
                <c:pt idx="302">
                  <c:v>16.421274794427902</c:v>
                </c:pt>
                <c:pt idx="303">
                  <c:v>15.6951768392655</c:v>
                </c:pt>
                <c:pt idx="304">
                  <c:v>15.8763473090101</c:v>
                </c:pt>
                <c:pt idx="305">
                  <c:v>14.906919750953801</c:v>
                </c:pt>
                <c:pt idx="306">
                  <c:v>15.0317170118718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266560"/>
        <c:axId val="35268096"/>
      </c:line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RevPAR Actual</c:v>
                </c:pt>
              </c:strCache>
            </c:strRef>
          </c:tx>
          <c:spPr>
            <a:ln w="50800">
              <a:solidFill>
                <a:srgbClr val="990033"/>
              </a:solidFill>
            </a:ln>
          </c:spPr>
          <c:marker>
            <c:symbol val="none"/>
          </c:marker>
          <c:cat>
            <c:numRef>
              <c:f>Sheet1!$A$2:$A$308</c:f>
              <c:numCache>
                <c:formatCode>General</c:formatCode>
                <c:ptCount val="307"/>
                <c:pt idx="0">
                  <c:v>1990</c:v>
                </c:pt>
                <c:pt idx="12">
                  <c:v>1991</c:v>
                </c:pt>
                <c:pt idx="24">
                  <c:v>1992</c:v>
                </c:pt>
                <c:pt idx="36">
                  <c:v>1993</c:v>
                </c:pt>
                <c:pt idx="48">
                  <c:v>1994</c:v>
                </c:pt>
                <c:pt idx="60">
                  <c:v>1995</c:v>
                </c:pt>
                <c:pt idx="72">
                  <c:v>1996</c:v>
                </c:pt>
                <c:pt idx="84">
                  <c:v>1997</c:v>
                </c:pt>
                <c:pt idx="96">
                  <c:v>1998</c:v>
                </c:pt>
                <c:pt idx="108">
                  <c:v>1999</c:v>
                </c:pt>
                <c:pt idx="120">
                  <c:v>2000</c:v>
                </c:pt>
                <c:pt idx="132">
                  <c:v>2001</c:v>
                </c:pt>
                <c:pt idx="144">
                  <c:v>2002</c:v>
                </c:pt>
                <c:pt idx="156">
                  <c:v>2003</c:v>
                </c:pt>
                <c:pt idx="168">
                  <c:v>2004</c:v>
                </c:pt>
                <c:pt idx="180">
                  <c:v>2005</c:v>
                </c:pt>
                <c:pt idx="192">
                  <c:v>2006</c:v>
                </c:pt>
                <c:pt idx="204">
                  <c:v>2007</c:v>
                </c:pt>
                <c:pt idx="216">
                  <c:v>2008</c:v>
                </c:pt>
                <c:pt idx="228">
                  <c:v>2009</c:v>
                </c:pt>
                <c:pt idx="240">
                  <c:v>2010</c:v>
                </c:pt>
                <c:pt idx="252">
                  <c:v>2011</c:v>
                </c:pt>
                <c:pt idx="264">
                  <c:v>2012</c:v>
                </c:pt>
                <c:pt idx="276">
                  <c:v>2013</c:v>
                </c:pt>
                <c:pt idx="288">
                  <c:v>2014</c:v>
                </c:pt>
                <c:pt idx="300">
                  <c:v>2015</c:v>
                </c:pt>
              </c:numCache>
            </c:numRef>
          </c:cat>
          <c:val>
            <c:numRef>
              <c:f>Sheet1!$C$2:$C$308</c:f>
              <c:numCache>
                <c:formatCode>_(#,##0.00_);_(\-#,##0.00_)</c:formatCode>
                <c:ptCount val="307"/>
                <c:pt idx="0">
                  <c:v>34.067128748039998</c:v>
                </c:pt>
                <c:pt idx="1">
                  <c:v>34.124282043125802</c:v>
                </c:pt>
                <c:pt idx="2">
                  <c:v>34.198619851040398</c:v>
                </c:pt>
                <c:pt idx="3">
                  <c:v>34.124015626983699</c:v>
                </c:pt>
                <c:pt idx="4">
                  <c:v>34.023186949400902</c:v>
                </c:pt>
                <c:pt idx="5">
                  <c:v>33.736250002174401</c:v>
                </c:pt>
                <c:pt idx="6">
                  <c:v>33.734152490668997</c:v>
                </c:pt>
                <c:pt idx="7">
                  <c:v>33.7597427255022</c:v>
                </c:pt>
                <c:pt idx="8">
                  <c:v>33.469763991465101</c:v>
                </c:pt>
                <c:pt idx="9">
                  <c:v>33.346486486424403</c:v>
                </c:pt>
                <c:pt idx="10">
                  <c:v>33.3498904853422</c:v>
                </c:pt>
                <c:pt idx="11">
                  <c:v>33.426914009146799</c:v>
                </c:pt>
                <c:pt idx="12">
                  <c:v>33.241955241086799</c:v>
                </c:pt>
                <c:pt idx="13">
                  <c:v>33.039080039701197</c:v>
                </c:pt>
                <c:pt idx="14">
                  <c:v>32.902034099353401</c:v>
                </c:pt>
                <c:pt idx="15">
                  <c:v>32.932834349450097</c:v>
                </c:pt>
                <c:pt idx="16">
                  <c:v>32.874570317061703</c:v>
                </c:pt>
                <c:pt idx="17">
                  <c:v>32.8282875336606</c:v>
                </c:pt>
                <c:pt idx="18">
                  <c:v>32.853905447833696</c:v>
                </c:pt>
                <c:pt idx="19">
                  <c:v>32.901306950651602</c:v>
                </c:pt>
                <c:pt idx="20">
                  <c:v>32.652011539319197</c:v>
                </c:pt>
                <c:pt idx="21">
                  <c:v>32.788024967090799</c:v>
                </c:pt>
                <c:pt idx="22">
                  <c:v>32.818131381600601</c:v>
                </c:pt>
                <c:pt idx="23">
                  <c:v>32.956977541273801</c:v>
                </c:pt>
                <c:pt idx="24">
                  <c:v>33.148466867008104</c:v>
                </c:pt>
                <c:pt idx="25">
                  <c:v>33.266569743615499</c:v>
                </c:pt>
                <c:pt idx="26">
                  <c:v>33.4373072768661</c:v>
                </c:pt>
                <c:pt idx="27">
                  <c:v>33.639862460948301</c:v>
                </c:pt>
                <c:pt idx="28">
                  <c:v>33.738720727493998</c:v>
                </c:pt>
                <c:pt idx="29">
                  <c:v>33.749684950871703</c:v>
                </c:pt>
                <c:pt idx="30">
                  <c:v>34.029270346955997</c:v>
                </c:pt>
                <c:pt idx="31">
                  <c:v>34.130960850474501</c:v>
                </c:pt>
                <c:pt idx="32">
                  <c:v>34.416198730923398</c:v>
                </c:pt>
                <c:pt idx="33">
                  <c:v>34.570896903034402</c:v>
                </c:pt>
                <c:pt idx="34">
                  <c:v>34.702330920237898</c:v>
                </c:pt>
                <c:pt idx="35">
                  <c:v>34.883391279524403</c:v>
                </c:pt>
                <c:pt idx="36">
                  <c:v>35.022864090278603</c:v>
                </c:pt>
                <c:pt idx="37">
                  <c:v>35.149687739949798</c:v>
                </c:pt>
                <c:pt idx="38">
                  <c:v>35.549785462044198</c:v>
                </c:pt>
                <c:pt idx="39">
                  <c:v>35.614670202353203</c:v>
                </c:pt>
                <c:pt idx="40">
                  <c:v>35.775368380956301</c:v>
                </c:pt>
                <c:pt idx="41">
                  <c:v>35.9989702617072</c:v>
                </c:pt>
                <c:pt idx="42">
                  <c:v>36.217947526304002</c:v>
                </c:pt>
                <c:pt idx="43">
                  <c:v>36.265235909661797</c:v>
                </c:pt>
                <c:pt idx="44">
                  <c:v>36.464534676233399</c:v>
                </c:pt>
                <c:pt idx="45">
                  <c:v>36.658585657424197</c:v>
                </c:pt>
                <c:pt idx="46">
                  <c:v>36.936033119906298</c:v>
                </c:pt>
                <c:pt idx="47">
                  <c:v>37.229920407667201</c:v>
                </c:pt>
                <c:pt idx="48">
                  <c:v>37.324141286915598</c:v>
                </c:pt>
                <c:pt idx="49">
                  <c:v>37.852492913658203</c:v>
                </c:pt>
                <c:pt idx="50">
                  <c:v>37.957903197310003</c:v>
                </c:pt>
                <c:pt idx="51">
                  <c:v>38.230929112976902</c:v>
                </c:pt>
                <c:pt idx="52">
                  <c:v>38.803845781052097</c:v>
                </c:pt>
                <c:pt idx="53">
                  <c:v>39.328429337535297</c:v>
                </c:pt>
                <c:pt idx="54">
                  <c:v>39.668532383864402</c:v>
                </c:pt>
                <c:pt idx="55">
                  <c:v>40.1136877624973</c:v>
                </c:pt>
                <c:pt idx="56">
                  <c:v>40.560310586179597</c:v>
                </c:pt>
                <c:pt idx="57">
                  <c:v>40.9123887342381</c:v>
                </c:pt>
                <c:pt idx="58">
                  <c:v>41.2556218699306</c:v>
                </c:pt>
                <c:pt idx="59">
                  <c:v>41.671581835253598</c:v>
                </c:pt>
                <c:pt idx="60">
                  <c:v>42.072483597630097</c:v>
                </c:pt>
                <c:pt idx="61">
                  <c:v>42.244752013395797</c:v>
                </c:pt>
                <c:pt idx="62">
                  <c:v>42.884205160180997</c:v>
                </c:pt>
                <c:pt idx="63">
                  <c:v>43.1465513447761</c:v>
                </c:pt>
                <c:pt idx="64">
                  <c:v>43.407387323629699</c:v>
                </c:pt>
                <c:pt idx="65">
                  <c:v>43.7030944759533</c:v>
                </c:pt>
                <c:pt idx="66">
                  <c:v>43.847220354533498</c:v>
                </c:pt>
                <c:pt idx="67">
                  <c:v>44.009401087444502</c:v>
                </c:pt>
                <c:pt idx="68">
                  <c:v>44.143173939938599</c:v>
                </c:pt>
                <c:pt idx="69">
                  <c:v>44.363854807273</c:v>
                </c:pt>
                <c:pt idx="70">
                  <c:v>44.675495180470797</c:v>
                </c:pt>
                <c:pt idx="71">
                  <c:v>44.718116746776403</c:v>
                </c:pt>
                <c:pt idx="72">
                  <c:v>44.766053080331702</c:v>
                </c:pt>
                <c:pt idx="73">
                  <c:v>44.7233064062846</c:v>
                </c:pt>
                <c:pt idx="74">
                  <c:v>44.898840938480397</c:v>
                </c:pt>
                <c:pt idx="75">
                  <c:v>45.062327930339002</c:v>
                </c:pt>
                <c:pt idx="76">
                  <c:v>45.410006852953202</c:v>
                </c:pt>
                <c:pt idx="77">
                  <c:v>45.643476255407002</c:v>
                </c:pt>
                <c:pt idx="78">
                  <c:v>45.899286390178503</c:v>
                </c:pt>
                <c:pt idx="79">
                  <c:v>46.258518809949798</c:v>
                </c:pt>
                <c:pt idx="80">
                  <c:v>46.430987198674103</c:v>
                </c:pt>
                <c:pt idx="81">
                  <c:v>46.692708768672397</c:v>
                </c:pt>
                <c:pt idx="82">
                  <c:v>46.631697179636902</c:v>
                </c:pt>
                <c:pt idx="83">
                  <c:v>46.4823728152938</c:v>
                </c:pt>
                <c:pt idx="84">
                  <c:v>46.707508832234801</c:v>
                </c:pt>
                <c:pt idx="85">
                  <c:v>46.974019235281602</c:v>
                </c:pt>
                <c:pt idx="86">
                  <c:v>46.722169613418998</c:v>
                </c:pt>
                <c:pt idx="87">
                  <c:v>47.193197841828798</c:v>
                </c:pt>
                <c:pt idx="88">
                  <c:v>47.060391838425097</c:v>
                </c:pt>
                <c:pt idx="89">
                  <c:v>47.224879626233303</c:v>
                </c:pt>
                <c:pt idx="90">
                  <c:v>47.566052543412901</c:v>
                </c:pt>
                <c:pt idx="91">
                  <c:v>47.484975455301097</c:v>
                </c:pt>
                <c:pt idx="92">
                  <c:v>47.581674560207098</c:v>
                </c:pt>
                <c:pt idx="93">
                  <c:v>47.579157612963698</c:v>
                </c:pt>
                <c:pt idx="94">
                  <c:v>47.890589950341898</c:v>
                </c:pt>
                <c:pt idx="95">
                  <c:v>47.945217154665599</c:v>
                </c:pt>
                <c:pt idx="96">
                  <c:v>47.772620091137597</c:v>
                </c:pt>
                <c:pt idx="97">
                  <c:v>47.847060191799997</c:v>
                </c:pt>
                <c:pt idx="98">
                  <c:v>48.207523879786997</c:v>
                </c:pt>
                <c:pt idx="99">
                  <c:v>47.873653066031501</c:v>
                </c:pt>
                <c:pt idx="100">
                  <c:v>47.469428821543303</c:v>
                </c:pt>
                <c:pt idx="101">
                  <c:v>46.827913855656099</c:v>
                </c:pt>
                <c:pt idx="102">
                  <c:v>46.080409882523199</c:v>
                </c:pt>
                <c:pt idx="103">
                  <c:v>45.756992253717598</c:v>
                </c:pt>
                <c:pt idx="104">
                  <c:v>45.506631737740399</c:v>
                </c:pt>
                <c:pt idx="105">
                  <c:v>45.739547137714297</c:v>
                </c:pt>
                <c:pt idx="106">
                  <c:v>45.811858192761797</c:v>
                </c:pt>
                <c:pt idx="107">
                  <c:v>45.742126541918502</c:v>
                </c:pt>
                <c:pt idx="108">
                  <c:v>45.807801000106799</c:v>
                </c:pt>
                <c:pt idx="109">
                  <c:v>45.867956806840802</c:v>
                </c:pt>
                <c:pt idx="110">
                  <c:v>45.701711931935897</c:v>
                </c:pt>
                <c:pt idx="111">
                  <c:v>45.6322916116698</c:v>
                </c:pt>
                <c:pt idx="112">
                  <c:v>45.665945219853697</c:v>
                </c:pt>
                <c:pt idx="113">
                  <c:v>45.564257253101097</c:v>
                </c:pt>
                <c:pt idx="114">
                  <c:v>45.543890460781398</c:v>
                </c:pt>
                <c:pt idx="115">
                  <c:v>45.249563412428301</c:v>
                </c:pt>
                <c:pt idx="116">
                  <c:v>45.286253434745802</c:v>
                </c:pt>
                <c:pt idx="117">
                  <c:v>45.295364472936797</c:v>
                </c:pt>
                <c:pt idx="118">
                  <c:v>45.068779257227398</c:v>
                </c:pt>
                <c:pt idx="119">
                  <c:v>44.9401164399587</c:v>
                </c:pt>
                <c:pt idx="120">
                  <c:v>44.778678230544102</c:v>
                </c:pt>
                <c:pt idx="121">
                  <c:v>44.710956159646898</c:v>
                </c:pt>
                <c:pt idx="122">
                  <c:v>44.741733166088601</c:v>
                </c:pt>
                <c:pt idx="123">
                  <c:v>44.858046606205697</c:v>
                </c:pt>
                <c:pt idx="124">
                  <c:v>45.136755440032701</c:v>
                </c:pt>
                <c:pt idx="125">
                  <c:v>44.9403666848619</c:v>
                </c:pt>
                <c:pt idx="126">
                  <c:v>44.752478780593698</c:v>
                </c:pt>
                <c:pt idx="127">
                  <c:v>44.7265257918461</c:v>
                </c:pt>
                <c:pt idx="128">
                  <c:v>44.502099343582302</c:v>
                </c:pt>
                <c:pt idx="129">
                  <c:v>44.371907374484401</c:v>
                </c:pt>
                <c:pt idx="130">
                  <c:v>44.444134005179599</c:v>
                </c:pt>
                <c:pt idx="131">
                  <c:v>44.260733332338297</c:v>
                </c:pt>
                <c:pt idx="132">
                  <c:v>44.100212593275003</c:v>
                </c:pt>
                <c:pt idx="133">
                  <c:v>43.985936886007401</c:v>
                </c:pt>
                <c:pt idx="134">
                  <c:v>44.163653578654198</c:v>
                </c:pt>
                <c:pt idx="135">
                  <c:v>43.728653725995102</c:v>
                </c:pt>
                <c:pt idx="136">
                  <c:v>43.3289691494682</c:v>
                </c:pt>
                <c:pt idx="137">
                  <c:v>43.221990293388501</c:v>
                </c:pt>
                <c:pt idx="138">
                  <c:v>43.200248554345301</c:v>
                </c:pt>
                <c:pt idx="139">
                  <c:v>43.142289174048102</c:v>
                </c:pt>
                <c:pt idx="140">
                  <c:v>42.336656287018499</c:v>
                </c:pt>
                <c:pt idx="141">
                  <c:v>41.674515937207801</c:v>
                </c:pt>
                <c:pt idx="142">
                  <c:v>41.225265972520702</c:v>
                </c:pt>
                <c:pt idx="143">
                  <c:v>41.161173700780303</c:v>
                </c:pt>
                <c:pt idx="144">
                  <c:v>40.925061946522803</c:v>
                </c:pt>
                <c:pt idx="145">
                  <c:v>40.798388911573099</c:v>
                </c:pt>
                <c:pt idx="146">
                  <c:v>40.214045342135698</c:v>
                </c:pt>
                <c:pt idx="147">
                  <c:v>40.395107732184002</c:v>
                </c:pt>
                <c:pt idx="148">
                  <c:v>40.241334455866102</c:v>
                </c:pt>
                <c:pt idx="149">
                  <c:v>40.424212912455999</c:v>
                </c:pt>
                <c:pt idx="150">
                  <c:v>40.2128978832583</c:v>
                </c:pt>
                <c:pt idx="151">
                  <c:v>40.288362484273101</c:v>
                </c:pt>
                <c:pt idx="152">
                  <c:v>40.729270754526503</c:v>
                </c:pt>
                <c:pt idx="153">
                  <c:v>41.009376632499098</c:v>
                </c:pt>
                <c:pt idx="154">
                  <c:v>41.2484105760741</c:v>
                </c:pt>
                <c:pt idx="155">
                  <c:v>41.303095046241602</c:v>
                </c:pt>
                <c:pt idx="156">
                  <c:v>41.581297268616602</c:v>
                </c:pt>
                <c:pt idx="157">
                  <c:v>41.870420648711203</c:v>
                </c:pt>
                <c:pt idx="158">
                  <c:v>42.312987944469</c:v>
                </c:pt>
                <c:pt idx="159">
                  <c:v>42.047698246759303</c:v>
                </c:pt>
                <c:pt idx="160">
                  <c:v>42.1592297522037</c:v>
                </c:pt>
                <c:pt idx="161">
                  <c:v>42.263503643291699</c:v>
                </c:pt>
                <c:pt idx="162">
                  <c:v>42.573060688835298</c:v>
                </c:pt>
                <c:pt idx="163">
                  <c:v>42.6383633822348</c:v>
                </c:pt>
                <c:pt idx="164">
                  <c:v>42.690494562976603</c:v>
                </c:pt>
                <c:pt idx="165">
                  <c:v>42.529835095882703</c:v>
                </c:pt>
                <c:pt idx="166">
                  <c:v>42.400401978037401</c:v>
                </c:pt>
                <c:pt idx="167">
                  <c:v>42.812712755021799</c:v>
                </c:pt>
                <c:pt idx="168">
                  <c:v>42.873366059493797</c:v>
                </c:pt>
                <c:pt idx="169">
                  <c:v>42.725899554561899</c:v>
                </c:pt>
                <c:pt idx="170">
                  <c:v>42.594133471109103</c:v>
                </c:pt>
                <c:pt idx="171">
                  <c:v>43.176046124362102</c:v>
                </c:pt>
                <c:pt idx="172">
                  <c:v>43.531746731962599</c:v>
                </c:pt>
                <c:pt idx="173">
                  <c:v>43.798077088490402</c:v>
                </c:pt>
                <c:pt idx="174">
                  <c:v>43.9978539738783</c:v>
                </c:pt>
                <c:pt idx="175">
                  <c:v>44.0225900200344</c:v>
                </c:pt>
                <c:pt idx="176">
                  <c:v>44.587372564800702</c:v>
                </c:pt>
                <c:pt idx="177">
                  <c:v>45.092783729833698</c:v>
                </c:pt>
                <c:pt idx="178">
                  <c:v>45.366401060502398</c:v>
                </c:pt>
                <c:pt idx="179">
                  <c:v>45.149240640963598</c:v>
                </c:pt>
                <c:pt idx="180">
                  <c:v>45.401003391675602</c:v>
                </c:pt>
                <c:pt idx="181">
                  <c:v>45.642243452945202</c:v>
                </c:pt>
                <c:pt idx="182">
                  <c:v>45.864679936585397</c:v>
                </c:pt>
                <c:pt idx="183">
                  <c:v>46.352184362727897</c:v>
                </c:pt>
                <c:pt idx="184">
                  <c:v>46.164647254487299</c:v>
                </c:pt>
                <c:pt idx="185">
                  <c:v>46.685550524148503</c:v>
                </c:pt>
                <c:pt idx="186">
                  <c:v>46.805528423087999</c:v>
                </c:pt>
                <c:pt idx="187">
                  <c:v>46.9340052206244</c:v>
                </c:pt>
                <c:pt idx="188">
                  <c:v>47.232538578216399</c:v>
                </c:pt>
                <c:pt idx="189">
                  <c:v>47.8098616211173</c:v>
                </c:pt>
                <c:pt idx="190">
                  <c:v>48.245643677070703</c:v>
                </c:pt>
                <c:pt idx="191">
                  <c:v>48.561673535509897</c:v>
                </c:pt>
                <c:pt idx="192">
                  <c:v>49.000392734854302</c:v>
                </c:pt>
                <c:pt idx="193">
                  <c:v>49.578253460489599</c:v>
                </c:pt>
                <c:pt idx="194">
                  <c:v>50.526131476781103</c:v>
                </c:pt>
                <c:pt idx="195">
                  <c:v>50.899460243179398</c:v>
                </c:pt>
                <c:pt idx="196">
                  <c:v>51.767892538987503</c:v>
                </c:pt>
                <c:pt idx="197">
                  <c:v>52.099765338292499</c:v>
                </c:pt>
                <c:pt idx="198">
                  <c:v>52.720140250135202</c:v>
                </c:pt>
                <c:pt idx="199">
                  <c:v>53.512722963473401</c:v>
                </c:pt>
                <c:pt idx="200">
                  <c:v>53.8782307288512</c:v>
                </c:pt>
                <c:pt idx="201">
                  <c:v>54.275575078266598</c:v>
                </c:pt>
                <c:pt idx="202">
                  <c:v>55.072305021832101</c:v>
                </c:pt>
                <c:pt idx="203">
                  <c:v>55.828624335693</c:v>
                </c:pt>
                <c:pt idx="204">
                  <c:v>56.031448509785001</c:v>
                </c:pt>
                <c:pt idx="205">
                  <c:v>56.148784385053702</c:v>
                </c:pt>
                <c:pt idx="206">
                  <c:v>56.477363267955099</c:v>
                </c:pt>
                <c:pt idx="207">
                  <c:v>56.748251851977699</c:v>
                </c:pt>
                <c:pt idx="208">
                  <c:v>57.345649528279502</c:v>
                </c:pt>
                <c:pt idx="209">
                  <c:v>57.946110237940204</c:v>
                </c:pt>
                <c:pt idx="210">
                  <c:v>58.2015503200439</c:v>
                </c:pt>
                <c:pt idx="211">
                  <c:v>58.363915364368097</c:v>
                </c:pt>
                <c:pt idx="212">
                  <c:v>58.652487667886902</c:v>
                </c:pt>
                <c:pt idx="213">
                  <c:v>59.118018783480998</c:v>
                </c:pt>
                <c:pt idx="214">
                  <c:v>59.130467646708297</c:v>
                </c:pt>
                <c:pt idx="215">
                  <c:v>59.124077399387097</c:v>
                </c:pt>
                <c:pt idx="216">
                  <c:v>59.369336766924697</c:v>
                </c:pt>
                <c:pt idx="217">
                  <c:v>59.728927693349902</c:v>
                </c:pt>
                <c:pt idx="218">
                  <c:v>59.515575922818201</c:v>
                </c:pt>
                <c:pt idx="219">
                  <c:v>59.866203023563997</c:v>
                </c:pt>
                <c:pt idx="220">
                  <c:v>59.395636891914499</c:v>
                </c:pt>
                <c:pt idx="221">
                  <c:v>59.184310888898601</c:v>
                </c:pt>
                <c:pt idx="222">
                  <c:v>59.3291194127764</c:v>
                </c:pt>
                <c:pt idx="223">
                  <c:v>59.145868696769099</c:v>
                </c:pt>
                <c:pt idx="224">
                  <c:v>58.757243490321898</c:v>
                </c:pt>
                <c:pt idx="225">
                  <c:v>58.316097830675403</c:v>
                </c:pt>
                <c:pt idx="226">
                  <c:v>57.954671455539497</c:v>
                </c:pt>
                <c:pt idx="227">
                  <c:v>57.531827044321197</c:v>
                </c:pt>
                <c:pt idx="228">
                  <c:v>57.010359268433497</c:v>
                </c:pt>
                <c:pt idx="229">
                  <c:v>56.269893358692102</c:v>
                </c:pt>
                <c:pt idx="230">
                  <c:v>55.4010498755624</c:v>
                </c:pt>
                <c:pt idx="231">
                  <c:v>54.292048794320202</c:v>
                </c:pt>
                <c:pt idx="232">
                  <c:v>53.657733754950499</c:v>
                </c:pt>
                <c:pt idx="233">
                  <c:v>52.9960974542416</c:v>
                </c:pt>
                <c:pt idx="234">
                  <c:v>52.100075434738599</c:v>
                </c:pt>
                <c:pt idx="235">
                  <c:v>51.220121466277099</c:v>
                </c:pt>
                <c:pt idx="236">
                  <c:v>50.701973164049797</c:v>
                </c:pt>
                <c:pt idx="237">
                  <c:v>50.081802250705003</c:v>
                </c:pt>
                <c:pt idx="238">
                  <c:v>49.513728072104598</c:v>
                </c:pt>
                <c:pt idx="239">
                  <c:v>49.289540948957203</c:v>
                </c:pt>
                <c:pt idx="240">
                  <c:v>48.866222893859401</c:v>
                </c:pt>
                <c:pt idx="241">
                  <c:v>48.651261428626903</c:v>
                </c:pt>
                <c:pt idx="242">
                  <c:v>49.036962351319602</c:v>
                </c:pt>
                <c:pt idx="243">
                  <c:v>49.114874467757701</c:v>
                </c:pt>
                <c:pt idx="244">
                  <c:v>49.657868078572001</c:v>
                </c:pt>
                <c:pt idx="245">
                  <c:v>49.751401682749503</c:v>
                </c:pt>
                <c:pt idx="246">
                  <c:v>50.150199701303301</c:v>
                </c:pt>
                <c:pt idx="247">
                  <c:v>50.313089255216703</c:v>
                </c:pt>
                <c:pt idx="248">
                  <c:v>50.589551294961502</c:v>
                </c:pt>
                <c:pt idx="249">
                  <c:v>50.475509412992103</c:v>
                </c:pt>
                <c:pt idx="250">
                  <c:v>50.241716099045497</c:v>
                </c:pt>
                <c:pt idx="251">
                  <c:v>50.451390398296603</c:v>
                </c:pt>
                <c:pt idx="252">
                  <c:v>50.822369451809003</c:v>
                </c:pt>
                <c:pt idx="253">
                  <c:v>51.074694054153902</c:v>
                </c:pt>
                <c:pt idx="254">
                  <c:v>51.273213815448401</c:v>
                </c:pt>
                <c:pt idx="255">
                  <c:v>51.998830381957603</c:v>
                </c:pt>
                <c:pt idx="256">
                  <c:v>52.273428857712297</c:v>
                </c:pt>
                <c:pt idx="257">
                  <c:v>53.295169292761898</c:v>
                </c:pt>
                <c:pt idx="258">
                  <c:v>53.958244887599299</c:v>
                </c:pt>
                <c:pt idx="259">
                  <c:v>54.888756447761303</c:v>
                </c:pt>
                <c:pt idx="260">
                  <c:v>55.6879433920396</c:v>
                </c:pt>
                <c:pt idx="261">
                  <c:v>56.763776653617903</c:v>
                </c:pt>
                <c:pt idx="262">
                  <c:v>57.601128629697399</c:v>
                </c:pt>
                <c:pt idx="263">
                  <c:v>57.870119452810002</c:v>
                </c:pt>
                <c:pt idx="264">
                  <c:v>58.268876209197401</c:v>
                </c:pt>
                <c:pt idx="265">
                  <c:v>58.721381114091997</c:v>
                </c:pt>
                <c:pt idx="266">
                  <c:v>59.873447066987502</c:v>
                </c:pt>
                <c:pt idx="267">
                  <c:v>60.292137542919399</c:v>
                </c:pt>
                <c:pt idx="268">
                  <c:v>61.089389366879402</c:v>
                </c:pt>
                <c:pt idx="269">
                  <c:v>61.972531632486302</c:v>
                </c:pt>
                <c:pt idx="270">
                  <c:v>62.017452609756702</c:v>
                </c:pt>
                <c:pt idx="271">
                  <c:v>62.176455032261401</c:v>
                </c:pt>
                <c:pt idx="272">
                  <c:v>62.316353715321398</c:v>
                </c:pt>
                <c:pt idx="273">
                  <c:v>62.7757680061288</c:v>
                </c:pt>
                <c:pt idx="274">
                  <c:v>62.839765361744597</c:v>
                </c:pt>
                <c:pt idx="275">
                  <c:v>63.085663147979403</c:v>
                </c:pt>
                <c:pt idx="276">
                  <c:v>63.531094776282103</c:v>
                </c:pt>
                <c:pt idx="277">
                  <c:v>64.017088444786694</c:v>
                </c:pt>
                <c:pt idx="278">
                  <c:v>64.3165498312419</c:v>
                </c:pt>
                <c:pt idx="279">
                  <c:v>64.853130414303095</c:v>
                </c:pt>
                <c:pt idx="280">
                  <c:v>65.323819879528699</c:v>
                </c:pt>
                <c:pt idx="281">
                  <c:v>65.598225191629894</c:v>
                </c:pt>
                <c:pt idx="282">
                  <c:v>66.444755394601401</c:v>
                </c:pt>
                <c:pt idx="283">
                  <c:v>67.458149810002396</c:v>
                </c:pt>
                <c:pt idx="284">
                  <c:v>68.502663031149794</c:v>
                </c:pt>
                <c:pt idx="285">
                  <c:v>69.368429219243097</c:v>
                </c:pt>
                <c:pt idx="286">
                  <c:v>70.414840714380105</c:v>
                </c:pt>
                <c:pt idx="287">
                  <c:v>70.8396877662842</c:v>
                </c:pt>
                <c:pt idx="288">
                  <c:v>71.273160091400996</c:v>
                </c:pt>
                <c:pt idx="289">
                  <c:v>72.091127889275597</c:v>
                </c:pt>
                <c:pt idx="290">
                  <c:v>73.647321271815599</c:v>
                </c:pt>
                <c:pt idx="291">
                  <c:v>75.011373944668094</c:v>
                </c:pt>
                <c:pt idx="292">
                  <c:v>75.999741298113307</c:v>
                </c:pt>
                <c:pt idx="293">
                  <c:v>77.283513399407497</c:v>
                </c:pt>
                <c:pt idx="294">
                  <c:v>78.330522364347203</c:v>
                </c:pt>
                <c:pt idx="295">
                  <c:v>79.416020913896901</c:v>
                </c:pt>
                <c:pt idx="296">
                  <c:v>80.5009661289956</c:v>
                </c:pt>
                <c:pt idx="297">
                  <c:v>82.144892391611506</c:v>
                </c:pt>
                <c:pt idx="298">
                  <c:v>82.992843038588902</c:v>
                </c:pt>
                <c:pt idx="299">
                  <c:v>83.992105309715399</c:v>
                </c:pt>
                <c:pt idx="300">
                  <c:v>84.343886421557102</c:v>
                </c:pt>
                <c:pt idx="301">
                  <c:v>84.945227349774697</c:v>
                </c:pt>
                <c:pt idx="302">
                  <c:v>85.741150276595604</c:v>
                </c:pt>
                <c:pt idx="303">
                  <c:v>86.784541734846499</c:v>
                </c:pt>
                <c:pt idx="304">
                  <c:v>88.065724180551001</c:v>
                </c:pt>
                <c:pt idx="305">
                  <c:v>88.804104722574905</c:v>
                </c:pt>
                <c:pt idx="306">
                  <c:v>90.104944820076796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288576"/>
        <c:axId val="35270016"/>
      </c:lineChart>
      <c:catAx>
        <c:axId val="35266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txPr>
          <a:bodyPr rot="2700000"/>
          <a:lstStyle/>
          <a:p>
            <a:pPr>
              <a:defRPr/>
            </a:pPr>
            <a:endParaRPr lang="en-US"/>
          </a:p>
        </c:txPr>
        <c:crossAx val="35268096"/>
        <c:crosses val="autoZero"/>
        <c:auto val="1"/>
        <c:lblAlgn val="ctr"/>
        <c:lblOffset val="100"/>
        <c:tickLblSkip val="24"/>
        <c:tickMarkSkip val="24"/>
        <c:noMultiLvlLbl val="0"/>
      </c:catAx>
      <c:valAx>
        <c:axId val="35268096"/>
        <c:scaling>
          <c:orientation val="minMax"/>
          <c:max val="20"/>
          <c:min val="-15"/>
        </c:scaling>
        <c:delete val="0"/>
        <c:axPos val="l"/>
        <c:majorGridlines>
          <c:spPr>
            <a:ln>
              <a:solidFill>
                <a:schemeClr val="tx2">
                  <a:lumMod val="65000"/>
                </a:scheme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Percent Change</a:t>
                </a:r>
              </a:p>
            </c:rich>
          </c:tx>
          <c:layout/>
          <c:overlay val="0"/>
        </c:title>
        <c:numFmt formatCode="#,##0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35266560"/>
        <c:crosses val="autoZero"/>
        <c:crossBetween val="between"/>
        <c:majorUnit val="5"/>
      </c:valAx>
      <c:valAx>
        <c:axId val="35270016"/>
        <c:scaling>
          <c:orientation val="minMax"/>
          <c:min val="30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Actual RevPAR</a:t>
                </a:r>
              </a:p>
            </c:rich>
          </c:tx>
          <c:layout/>
          <c:overlay val="0"/>
        </c:title>
        <c:numFmt formatCode="#,##0" sourceLinked="0"/>
        <c:majorTickMark val="out"/>
        <c:minorTickMark val="none"/>
        <c:tickLblPos val="nextTo"/>
        <c:crossAx val="35288576"/>
        <c:crosses val="max"/>
        <c:crossBetween val="between"/>
      </c:valAx>
      <c:catAx>
        <c:axId val="352885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5270016"/>
        <c:crosses val="autoZero"/>
        <c:auto val="1"/>
        <c:lblAlgn val="ctr"/>
        <c:lblOffset val="100"/>
        <c:noMultiLvlLbl val="0"/>
      </c:catAx>
      <c:spPr>
        <a:ln>
          <a:noFill/>
        </a:ln>
      </c:spPr>
    </c:plotArea>
    <c:legend>
      <c:legendPos val="r"/>
      <c:layout>
        <c:manualLayout>
          <c:xMode val="edge"/>
          <c:yMode val="edge"/>
          <c:x val="8.8456425585690682E-2"/>
          <c:y val="5.5745981519574682E-2"/>
          <c:w val="0.43932135219208718"/>
          <c:h val="0.15813029895820074"/>
        </c:manualLayout>
      </c:layout>
      <c:overlay val="1"/>
    </c:legend>
    <c:plotVisOnly val="1"/>
    <c:dispBlanksAs val="gap"/>
    <c:showDLblsOverMax val="0"/>
  </c:chart>
  <c:txPr>
    <a:bodyPr/>
    <a:lstStyle/>
    <a:p>
      <a:pPr>
        <a:defRPr sz="10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5596748323126272E-2"/>
          <c:y val="3.4093273063089333E-2"/>
          <c:w val="0.90816868377561599"/>
          <c:h val="0.837390127776496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Supply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accent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4"/>
              <c:layout>
                <c:manualLayout>
                  <c:x val="0"/>
                  <c:y val="6.173082531350248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Luxury</c:v>
                </c:pt>
                <c:pt idx="1">
                  <c:v>Upper Upscale</c:v>
                </c:pt>
                <c:pt idx="2">
                  <c:v>Upscale</c:v>
                </c:pt>
                <c:pt idx="3">
                  <c:v>Upper Midscale</c:v>
                </c:pt>
                <c:pt idx="4">
                  <c:v>Midscale</c:v>
                </c:pt>
              </c:strCache>
            </c:strRef>
          </c:cat>
          <c:val>
            <c:numRef>
              <c:f>Sheet1!$B$2:$B$6</c:f>
              <c:numCache>
                <c:formatCode>0.0</c:formatCode>
                <c:ptCount val="5"/>
                <c:pt idx="0">
                  <c:v>2.0936145369627099</c:v>
                </c:pt>
                <c:pt idx="1">
                  <c:v>-0.467048134304685</c:v>
                </c:pt>
                <c:pt idx="2">
                  <c:v>1.0427695474140199</c:v>
                </c:pt>
                <c:pt idx="3">
                  <c:v>7.8787415593956496</c:v>
                </c:pt>
                <c:pt idx="4">
                  <c:v>0.73180272137195301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Demand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chemeClr val="accent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2"/>
              <c:layout>
                <c:manualLayout>
                  <c:x val="0"/>
                  <c:y val="9.259016234081858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1.234543598716827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Luxury</c:v>
                </c:pt>
                <c:pt idx="1">
                  <c:v>Upper Upscale</c:v>
                </c:pt>
                <c:pt idx="2">
                  <c:v>Upscale</c:v>
                </c:pt>
                <c:pt idx="3">
                  <c:v>Upper Midscale</c:v>
                </c:pt>
                <c:pt idx="4">
                  <c:v>Midscale</c:v>
                </c:pt>
              </c:strCache>
            </c:strRef>
          </c:cat>
          <c:val>
            <c:numRef>
              <c:f>Sheet1!$C$2:$C$6</c:f>
              <c:numCache>
                <c:formatCode>0.0</c:formatCode>
                <c:ptCount val="5"/>
                <c:pt idx="0">
                  <c:v>2.3237823943901099</c:v>
                </c:pt>
                <c:pt idx="1">
                  <c:v>3.0575666675002302</c:v>
                </c:pt>
                <c:pt idx="2">
                  <c:v>4.11458613727818</c:v>
                </c:pt>
                <c:pt idx="3">
                  <c:v>9.6039192550822605</c:v>
                </c:pt>
                <c:pt idx="4">
                  <c:v>3.4388738505965399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5351168"/>
        <c:axId val="35357056"/>
      </c:barChart>
      <c:catAx>
        <c:axId val="35351168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chemeClr val="tx2"/>
            </a:solidFill>
          </a:ln>
        </c:spPr>
        <c:crossAx val="35357056"/>
        <c:crosses val="autoZero"/>
        <c:auto val="1"/>
        <c:lblAlgn val="ctr"/>
        <c:lblOffset val="100"/>
        <c:noMultiLvlLbl val="0"/>
      </c:catAx>
      <c:valAx>
        <c:axId val="35357056"/>
        <c:scaling>
          <c:orientation val="minMax"/>
        </c:scaling>
        <c:delete val="0"/>
        <c:axPos val="l"/>
        <c:majorGridlines>
          <c:spPr>
            <a:ln>
              <a:solidFill>
                <a:schemeClr val="tx2">
                  <a:lumMod val="65000"/>
                </a:schemeClr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solidFill>
              <a:schemeClr val="tx2"/>
            </a:solidFill>
          </a:ln>
        </c:spPr>
        <c:crossAx val="35351168"/>
        <c:crosses val="autoZero"/>
        <c:crossBetween val="between"/>
      </c:valAx>
      <c:spPr>
        <a:ln>
          <a:noFill/>
        </a:ln>
      </c:spPr>
    </c:plotArea>
    <c:legend>
      <c:legendPos val="t"/>
      <c:layout>
        <c:manualLayout>
          <c:xMode val="edge"/>
          <c:yMode val="edge"/>
          <c:x val="7.2130723242927977E-2"/>
          <c:y val="6.1728395061728392E-2"/>
          <c:w val="0.26623225916204923"/>
          <c:h val="6.9393895207543507E-2"/>
        </c:manualLayout>
      </c:layout>
      <c:overlay val="0"/>
      <c:spPr>
        <a:ln>
          <a:noFill/>
        </a:ln>
      </c:spPr>
    </c:legend>
    <c:plotVisOnly val="1"/>
    <c:dispBlanksAs val="gap"/>
    <c:showDLblsOverMax val="0"/>
  </c:chart>
  <c:txPr>
    <a:bodyPr/>
    <a:lstStyle/>
    <a:p>
      <a:pPr>
        <a:defRPr sz="1000"/>
      </a:pPr>
      <a:endParaRPr lang="en-US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2383134710874116E-2"/>
          <c:y val="3.0671857384789433E-2"/>
          <c:w val="0.90365688379861608"/>
          <c:h val="0.8405444138792200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Supply % Chg</c:v>
                </c:pt>
              </c:strCache>
            </c:strRef>
          </c:tx>
          <c:spPr>
            <a:ln w="50800">
              <a:solidFill>
                <a:srgbClr val="FF0000"/>
              </a:solidFill>
            </a:ln>
          </c:spPr>
          <c:marker>
            <c:symbol val="none"/>
          </c:marker>
          <c:cat>
            <c:numRef>
              <c:f>Sheet1!$A$2:$A$308</c:f>
              <c:numCache>
                <c:formatCode>General</c:formatCode>
                <c:ptCount val="307"/>
                <c:pt idx="0">
                  <c:v>1990</c:v>
                </c:pt>
                <c:pt idx="12">
                  <c:v>1991</c:v>
                </c:pt>
                <c:pt idx="24">
                  <c:v>1992</c:v>
                </c:pt>
                <c:pt idx="36">
                  <c:v>1993</c:v>
                </c:pt>
                <c:pt idx="48">
                  <c:v>1994</c:v>
                </c:pt>
                <c:pt idx="60">
                  <c:v>1995</c:v>
                </c:pt>
                <c:pt idx="72">
                  <c:v>1996</c:v>
                </c:pt>
                <c:pt idx="84">
                  <c:v>1997</c:v>
                </c:pt>
                <c:pt idx="96">
                  <c:v>1998</c:v>
                </c:pt>
                <c:pt idx="108">
                  <c:v>1999</c:v>
                </c:pt>
                <c:pt idx="120">
                  <c:v>2000</c:v>
                </c:pt>
                <c:pt idx="132">
                  <c:v>2001</c:v>
                </c:pt>
                <c:pt idx="144">
                  <c:v>2002</c:v>
                </c:pt>
                <c:pt idx="156">
                  <c:v>2003</c:v>
                </c:pt>
                <c:pt idx="168">
                  <c:v>2004</c:v>
                </c:pt>
                <c:pt idx="180">
                  <c:v>2005</c:v>
                </c:pt>
                <c:pt idx="192">
                  <c:v>2006</c:v>
                </c:pt>
                <c:pt idx="204">
                  <c:v>2007</c:v>
                </c:pt>
                <c:pt idx="216">
                  <c:v>2008</c:v>
                </c:pt>
                <c:pt idx="228">
                  <c:v>2009</c:v>
                </c:pt>
                <c:pt idx="240">
                  <c:v>2010</c:v>
                </c:pt>
                <c:pt idx="252">
                  <c:v>2011</c:v>
                </c:pt>
                <c:pt idx="264">
                  <c:v>2012</c:v>
                </c:pt>
                <c:pt idx="276">
                  <c:v>2013</c:v>
                </c:pt>
                <c:pt idx="288">
                  <c:v>2014</c:v>
                </c:pt>
                <c:pt idx="300">
                  <c:v>2015</c:v>
                </c:pt>
              </c:numCache>
            </c:numRef>
          </c:cat>
          <c:val>
            <c:numRef>
              <c:f>Sheet1!$B$2:$B$308</c:f>
              <c:numCache>
                <c:formatCode>_(#,##0.0_);_(\-#,##0.0_)</c:formatCode>
                <c:ptCount val="307"/>
                <c:pt idx="0">
                  <c:v>2.9668891544563598</c:v>
                </c:pt>
                <c:pt idx="1">
                  <c:v>3.11590054668671</c:v>
                </c:pt>
                <c:pt idx="2">
                  <c:v>3.3023747690467902</c:v>
                </c:pt>
                <c:pt idx="3">
                  <c:v>3.4038603089838002</c:v>
                </c:pt>
                <c:pt idx="4">
                  <c:v>3.6472144299316001</c:v>
                </c:pt>
                <c:pt idx="5">
                  <c:v>3.94134950242834</c:v>
                </c:pt>
                <c:pt idx="6">
                  <c:v>4.0896486206979397</c:v>
                </c:pt>
                <c:pt idx="7">
                  <c:v>4.1111486538759703</c:v>
                </c:pt>
                <c:pt idx="8">
                  <c:v>4.1429777996175803</c:v>
                </c:pt>
                <c:pt idx="9">
                  <c:v>3.99476328934615</c:v>
                </c:pt>
                <c:pt idx="10">
                  <c:v>3.8657382215268199</c:v>
                </c:pt>
                <c:pt idx="11">
                  <c:v>3.7314627196341399</c:v>
                </c:pt>
                <c:pt idx="12">
                  <c:v>3.5365212828069601</c:v>
                </c:pt>
                <c:pt idx="13">
                  <c:v>3.3119376659569499</c:v>
                </c:pt>
                <c:pt idx="14">
                  <c:v>3.06657147696842</c:v>
                </c:pt>
                <c:pt idx="15">
                  <c:v>2.86917509886108</c:v>
                </c:pt>
                <c:pt idx="16">
                  <c:v>2.6040880061901701</c:v>
                </c:pt>
                <c:pt idx="17">
                  <c:v>2.2939209425064302</c:v>
                </c:pt>
                <c:pt idx="18">
                  <c:v>1.95069552086343</c:v>
                </c:pt>
                <c:pt idx="19">
                  <c:v>1.6852935836215801</c:v>
                </c:pt>
                <c:pt idx="20">
                  <c:v>1.38661218194844</c:v>
                </c:pt>
                <c:pt idx="21">
                  <c:v>1.26278803731722</c:v>
                </c:pt>
                <c:pt idx="22">
                  <c:v>1.11707584698797</c:v>
                </c:pt>
                <c:pt idx="23">
                  <c:v>0.91646562671037202</c:v>
                </c:pt>
                <c:pt idx="24">
                  <c:v>0.88901985834527197</c:v>
                </c:pt>
                <c:pt idx="25">
                  <c:v>0.83209945980106703</c:v>
                </c:pt>
                <c:pt idx="26">
                  <c:v>0.70237825468245496</c:v>
                </c:pt>
                <c:pt idx="27">
                  <c:v>0.57722451967753496</c:v>
                </c:pt>
                <c:pt idx="28">
                  <c:v>0.44133540503429602</c:v>
                </c:pt>
                <c:pt idx="29">
                  <c:v>0.33373507457229601</c:v>
                </c:pt>
                <c:pt idx="30">
                  <c:v>0.287215358372719</c:v>
                </c:pt>
                <c:pt idx="31">
                  <c:v>0.29770476379739602</c:v>
                </c:pt>
                <c:pt idx="32">
                  <c:v>0.38104048778984201</c:v>
                </c:pt>
                <c:pt idx="33">
                  <c:v>0.41285209582445798</c:v>
                </c:pt>
                <c:pt idx="34">
                  <c:v>0.45658232439666202</c:v>
                </c:pt>
                <c:pt idx="35">
                  <c:v>0.52679983905068395</c:v>
                </c:pt>
                <c:pt idx="36">
                  <c:v>0.43223315182685701</c:v>
                </c:pt>
                <c:pt idx="37">
                  <c:v>0.38384467591166299</c:v>
                </c:pt>
                <c:pt idx="38">
                  <c:v>0.37393218541746898</c:v>
                </c:pt>
                <c:pt idx="39">
                  <c:v>0.364344477675553</c:v>
                </c:pt>
                <c:pt idx="40">
                  <c:v>0.37904814138505799</c:v>
                </c:pt>
                <c:pt idx="41">
                  <c:v>0.412611818006064</c:v>
                </c:pt>
                <c:pt idx="42">
                  <c:v>0.41331815758112</c:v>
                </c:pt>
                <c:pt idx="43">
                  <c:v>0.422661697808634</c:v>
                </c:pt>
                <c:pt idx="44">
                  <c:v>0.39934931889582798</c:v>
                </c:pt>
                <c:pt idx="45">
                  <c:v>0.37529268271771998</c:v>
                </c:pt>
                <c:pt idx="46">
                  <c:v>0.35204376579958102</c:v>
                </c:pt>
                <c:pt idx="47">
                  <c:v>0.34516493090955902</c:v>
                </c:pt>
                <c:pt idx="48">
                  <c:v>0.39084877711640098</c:v>
                </c:pt>
                <c:pt idx="49">
                  <c:v>0.38479826133532002</c:v>
                </c:pt>
                <c:pt idx="50">
                  <c:v>0.37810161214807497</c:v>
                </c:pt>
                <c:pt idx="51">
                  <c:v>0.358788730865783</c:v>
                </c:pt>
                <c:pt idx="52">
                  <c:v>0.33883866430343301</c:v>
                </c:pt>
                <c:pt idx="53">
                  <c:v>0.29113090493189597</c:v>
                </c:pt>
                <c:pt idx="54">
                  <c:v>0.30962131788066199</c:v>
                </c:pt>
                <c:pt idx="55">
                  <c:v>0.25406400037075799</c:v>
                </c:pt>
                <c:pt idx="56">
                  <c:v>0.18075541732171199</c:v>
                </c:pt>
                <c:pt idx="57">
                  <c:v>0.105070727468403</c:v>
                </c:pt>
                <c:pt idx="58">
                  <c:v>3.1892727200014001E-2</c:v>
                </c:pt>
                <c:pt idx="59">
                  <c:v>-7.7756752493610498E-2</c:v>
                </c:pt>
                <c:pt idx="60">
                  <c:v>-0.187269699558411</c:v>
                </c:pt>
                <c:pt idx="61">
                  <c:v>-0.23908339883230401</c:v>
                </c:pt>
                <c:pt idx="62">
                  <c:v>-0.29643755556241003</c:v>
                </c:pt>
                <c:pt idx="63">
                  <c:v>-0.32639856050785998</c:v>
                </c:pt>
                <c:pt idx="64">
                  <c:v>-0.32501770253812601</c:v>
                </c:pt>
                <c:pt idx="65">
                  <c:v>-0.27053846039919199</c:v>
                </c:pt>
                <c:pt idx="66">
                  <c:v>-0.22702039683528799</c:v>
                </c:pt>
                <c:pt idx="67">
                  <c:v>-0.146715748447793</c:v>
                </c:pt>
                <c:pt idx="68">
                  <c:v>8.4625328652677204E-3</c:v>
                </c:pt>
                <c:pt idx="69">
                  <c:v>0.16890896261605101</c:v>
                </c:pt>
                <c:pt idx="70">
                  <c:v>0.39434873500135598</c:v>
                </c:pt>
                <c:pt idx="71">
                  <c:v>0.644615896091148</c:v>
                </c:pt>
                <c:pt idx="72">
                  <c:v>0.89512026755925</c:v>
                </c:pt>
                <c:pt idx="73">
                  <c:v>1.19841683521107</c:v>
                </c:pt>
                <c:pt idx="74">
                  <c:v>1.57880779680784</c:v>
                </c:pt>
                <c:pt idx="75">
                  <c:v>1.93419161097736</c:v>
                </c:pt>
                <c:pt idx="76">
                  <c:v>2.2360260051655501</c:v>
                </c:pt>
                <c:pt idx="77">
                  <c:v>2.9300947158142998</c:v>
                </c:pt>
                <c:pt idx="78">
                  <c:v>3.6254011158159298</c:v>
                </c:pt>
                <c:pt idx="79">
                  <c:v>4.3323951423220102</c:v>
                </c:pt>
                <c:pt idx="80">
                  <c:v>4.9753799288399296</c:v>
                </c:pt>
                <c:pt idx="81">
                  <c:v>5.6634623036220804</c:v>
                </c:pt>
                <c:pt idx="82">
                  <c:v>6.1836287021780398</c:v>
                </c:pt>
                <c:pt idx="83">
                  <c:v>6.7190036920142102</c:v>
                </c:pt>
                <c:pt idx="84">
                  <c:v>7.3213013636514503</c:v>
                </c:pt>
                <c:pt idx="85">
                  <c:v>7.7875673889267496</c:v>
                </c:pt>
                <c:pt idx="86">
                  <c:v>8.2396985077685105</c:v>
                </c:pt>
                <c:pt idx="87">
                  <c:v>8.7453206161191002</c:v>
                </c:pt>
                <c:pt idx="88">
                  <c:v>9.2991327849135903</c:v>
                </c:pt>
                <c:pt idx="89">
                  <c:v>8.9449088280863496</c:v>
                </c:pt>
                <c:pt idx="90">
                  <c:v>8.6544165220600107</c:v>
                </c:pt>
                <c:pt idx="91">
                  <c:v>8.3431009289976998</c:v>
                </c:pt>
                <c:pt idx="92">
                  <c:v>7.8880340750054998</c:v>
                </c:pt>
                <c:pt idx="93">
                  <c:v>7.5131137406714501</c:v>
                </c:pt>
                <c:pt idx="94">
                  <c:v>7.2262571180133799</c:v>
                </c:pt>
                <c:pt idx="95">
                  <c:v>6.9770631160507897</c:v>
                </c:pt>
                <c:pt idx="96">
                  <c:v>6.6111582643475</c:v>
                </c:pt>
                <c:pt idx="97">
                  <c:v>6.2847666251944903</c:v>
                </c:pt>
                <c:pt idx="98">
                  <c:v>5.9547559745158196</c:v>
                </c:pt>
                <c:pt idx="99">
                  <c:v>5.5635551746965097</c:v>
                </c:pt>
                <c:pt idx="100">
                  <c:v>5.2084439170224899</c:v>
                </c:pt>
                <c:pt idx="101">
                  <c:v>5.3097091204748903</c:v>
                </c:pt>
                <c:pt idx="102">
                  <c:v>5.2895819404923401</c:v>
                </c:pt>
                <c:pt idx="103">
                  <c:v>5.2967283211688398</c:v>
                </c:pt>
                <c:pt idx="104">
                  <c:v>5.3743654746885401</c:v>
                </c:pt>
                <c:pt idx="105">
                  <c:v>5.3216632977552001</c:v>
                </c:pt>
                <c:pt idx="106">
                  <c:v>5.3144222047909997</c:v>
                </c:pt>
                <c:pt idx="107">
                  <c:v>5.2421151630768401</c:v>
                </c:pt>
                <c:pt idx="108">
                  <c:v>5.2396934606536298</c:v>
                </c:pt>
                <c:pt idx="109">
                  <c:v>5.2122660772170404</c:v>
                </c:pt>
                <c:pt idx="110">
                  <c:v>5.1761502199239899</c:v>
                </c:pt>
                <c:pt idx="111">
                  <c:v>5.1133019699166198</c:v>
                </c:pt>
                <c:pt idx="112">
                  <c:v>5.06643440060075</c:v>
                </c:pt>
                <c:pt idx="113">
                  <c:v>4.9251933164147097</c:v>
                </c:pt>
                <c:pt idx="114">
                  <c:v>4.8087749807847402</c:v>
                </c:pt>
                <c:pt idx="115">
                  <c:v>4.6810006687791104</c:v>
                </c:pt>
                <c:pt idx="116">
                  <c:v>4.6798404313041502</c:v>
                </c:pt>
                <c:pt idx="117">
                  <c:v>4.5904108677955699</c:v>
                </c:pt>
                <c:pt idx="118">
                  <c:v>4.4542481160220602</c:v>
                </c:pt>
                <c:pt idx="119">
                  <c:v>4.31995957871702</c:v>
                </c:pt>
                <c:pt idx="120">
                  <c:v>4.1825729366029902</c:v>
                </c:pt>
                <c:pt idx="121">
                  <c:v>4.0783008539522596</c:v>
                </c:pt>
                <c:pt idx="122">
                  <c:v>3.9387207465493499</c:v>
                </c:pt>
                <c:pt idx="123">
                  <c:v>3.82219393373631</c:v>
                </c:pt>
                <c:pt idx="124">
                  <c:v>3.54713830147249</c:v>
                </c:pt>
                <c:pt idx="125">
                  <c:v>3.3962694497732602</c:v>
                </c:pt>
                <c:pt idx="126">
                  <c:v>3.2880461167848898</c:v>
                </c:pt>
                <c:pt idx="127">
                  <c:v>3.1826972436091898</c:v>
                </c:pt>
                <c:pt idx="128">
                  <c:v>3.0144734539556302</c:v>
                </c:pt>
                <c:pt idx="129">
                  <c:v>3.0931875571751801</c:v>
                </c:pt>
                <c:pt idx="130">
                  <c:v>3.1602941053011002</c:v>
                </c:pt>
                <c:pt idx="131">
                  <c:v>3.24605754628175</c:v>
                </c:pt>
                <c:pt idx="132">
                  <c:v>3.2761151950760401</c:v>
                </c:pt>
                <c:pt idx="133">
                  <c:v>3.2897471809462302</c:v>
                </c:pt>
                <c:pt idx="134">
                  <c:v>3.3286345100593202</c:v>
                </c:pt>
                <c:pt idx="135">
                  <c:v>3.4063092864988</c:v>
                </c:pt>
                <c:pt idx="136">
                  <c:v>3.6121719177254001</c:v>
                </c:pt>
                <c:pt idx="137">
                  <c:v>3.64369173897374</c:v>
                </c:pt>
                <c:pt idx="138">
                  <c:v>3.6933419075387501</c:v>
                </c:pt>
                <c:pt idx="139">
                  <c:v>3.7843057014953101</c:v>
                </c:pt>
                <c:pt idx="140">
                  <c:v>3.87794297466364</c:v>
                </c:pt>
                <c:pt idx="141">
                  <c:v>3.66920670046273</c:v>
                </c:pt>
                <c:pt idx="142">
                  <c:v>3.5640220669679499</c:v>
                </c:pt>
                <c:pt idx="143">
                  <c:v>3.4421887496449002</c:v>
                </c:pt>
                <c:pt idx="144">
                  <c:v>3.38199766131918</c:v>
                </c:pt>
                <c:pt idx="145">
                  <c:v>3.3159262122393698</c:v>
                </c:pt>
                <c:pt idx="146">
                  <c:v>3.1905487717553398</c:v>
                </c:pt>
                <c:pt idx="147">
                  <c:v>3.03449818241541</c:v>
                </c:pt>
                <c:pt idx="148">
                  <c:v>2.8858172177610202</c:v>
                </c:pt>
                <c:pt idx="149">
                  <c:v>2.8510131480094199</c:v>
                </c:pt>
                <c:pt idx="150">
                  <c:v>2.7238490927529799</c:v>
                </c:pt>
                <c:pt idx="151">
                  <c:v>2.5006773120384298</c:v>
                </c:pt>
                <c:pt idx="152">
                  <c:v>2.2743610211908099</c:v>
                </c:pt>
                <c:pt idx="153">
                  <c:v>2.2173885498278798</c:v>
                </c:pt>
                <c:pt idx="154">
                  <c:v>1.99752121786348</c:v>
                </c:pt>
                <c:pt idx="155">
                  <c:v>1.7985811599855599</c:v>
                </c:pt>
                <c:pt idx="156">
                  <c:v>1.52370687127492</c:v>
                </c:pt>
                <c:pt idx="157">
                  <c:v>1.3513476496368999</c:v>
                </c:pt>
                <c:pt idx="158">
                  <c:v>1.1847461816278799</c:v>
                </c:pt>
                <c:pt idx="159">
                  <c:v>1.0093380604194899</c:v>
                </c:pt>
                <c:pt idx="160">
                  <c:v>0.71985346868994404</c:v>
                </c:pt>
                <c:pt idx="161">
                  <c:v>0.48212528238619401</c:v>
                </c:pt>
                <c:pt idx="162">
                  <c:v>0.290647511364098</c:v>
                </c:pt>
                <c:pt idx="163">
                  <c:v>8.4536479392908204E-2</c:v>
                </c:pt>
                <c:pt idx="164">
                  <c:v>-0.13790508541521301</c:v>
                </c:pt>
                <c:pt idx="165">
                  <c:v>-0.37969081675050298</c:v>
                </c:pt>
                <c:pt idx="166">
                  <c:v>-0.62889324034633698</c:v>
                </c:pt>
                <c:pt idx="167">
                  <c:v>-0.89933161471882805</c:v>
                </c:pt>
                <c:pt idx="168">
                  <c:v>-1.0825674603473701</c:v>
                </c:pt>
                <c:pt idx="169">
                  <c:v>-1.3332723987142101</c:v>
                </c:pt>
                <c:pt idx="170">
                  <c:v>-1.54498774204637</c:v>
                </c:pt>
                <c:pt idx="171">
                  <c:v>-1.6827136276504999</c:v>
                </c:pt>
                <c:pt idx="172">
                  <c:v>-1.71882483725739</c:v>
                </c:pt>
                <c:pt idx="173">
                  <c:v>-1.8268682579344599</c:v>
                </c:pt>
                <c:pt idx="174">
                  <c:v>-1.9385874102165199</c:v>
                </c:pt>
                <c:pt idx="175">
                  <c:v>-1.9366793510678499</c:v>
                </c:pt>
                <c:pt idx="176">
                  <c:v>-1.8771983006055399</c:v>
                </c:pt>
                <c:pt idx="177">
                  <c:v>-1.8210894144738901</c:v>
                </c:pt>
                <c:pt idx="178">
                  <c:v>-1.59671997534257</c:v>
                </c:pt>
                <c:pt idx="179">
                  <c:v>-1.3638310407587699</c:v>
                </c:pt>
                <c:pt idx="180">
                  <c:v>-1.15289228611607</c:v>
                </c:pt>
                <c:pt idx="181">
                  <c:v>-0.89066024471782101</c:v>
                </c:pt>
                <c:pt idx="182">
                  <c:v>-0.621430085143997</c:v>
                </c:pt>
                <c:pt idx="183">
                  <c:v>-0.392463226719584</c:v>
                </c:pt>
                <c:pt idx="184">
                  <c:v>-0.23315188086746899</c:v>
                </c:pt>
                <c:pt idx="185">
                  <c:v>-3.5817318813554003E-2</c:v>
                </c:pt>
                <c:pt idx="186">
                  <c:v>0.186577150224504</c:v>
                </c:pt>
                <c:pt idx="187">
                  <c:v>0.35803584493914498</c:v>
                </c:pt>
                <c:pt idx="188">
                  <c:v>0.49447001767155002</c:v>
                </c:pt>
                <c:pt idx="189">
                  <c:v>0.60185459160878796</c:v>
                </c:pt>
                <c:pt idx="190">
                  <c:v>0.65259692691645199</c:v>
                </c:pt>
                <c:pt idx="191">
                  <c:v>0.70502182749187003</c:v>
                </c:pt>
                <c:pt idx="192">
                  <c:v>0.74958580262451802</c:v>
                </c:pt>
                <c:pt idx="193">
                  <c:v>0.740545004405463</c:v>
                </c:pt>
                <c:pt idx="194">
                  <c:v>0.68213398317922802</c:v>
                </c:pt>
                <c:pt idx="195">
                  <c:v>0.58725547084758101</c:v>
                </c:pt>
                <c:pt idx="196">
                  <c:v>0.51262162215250195</c:v>
                </c:pt>
                <c:pt idx="197">
                  <c:v>0.40632846199760803</c:v>
                </c:pt>
                <c:pt idx="198">
                  <c:v>0.26085011861718299</c:v>
                </c:pt>
                <c:pt idx="199">
                  <c:v>0.11558845970557199</c:v>
                </c:pt>
                <c:pt idx="200">
                  <c:v>-2.4781482422777001E-2</c:v>
                </c:pt>
                <c:pt idx="201">
                  <c:v>-0.10251830585833201</c:v>
                </c:pt>
                <c:pt idx="202">
                  <c:v>-0.19189246827058301</c:v>
                </c:pt>
                <c:pt idx="203">
                  <c:v>-0.25524101259527399</c:v>
                </c:pt>
                <c:pt idx="204">
                  <c:v>-0.318512790788679</c:v>
                </c:pt>
                <c:pt idx="205">
                  <c:v>-0.34562287648987</c:v>
                </c:pt>
                <c:pt idx="206">
                  <c:v>-0.30407678684908002</c:v>
                </c:pt>
                <c:pt idx="207">
                  <c:v>-0.234034566883082</c:v>
                </c:pt>
                <c:pt idx="208">
                  <c:v>-7.8394202005733896E-2</c:v>
                </c:pt>
                <c:pt idx="209">
                  <c:v>0.109268621592937</c:v>
                </c:pt>
                <c:pt idx="210">
                  <c:v>0.32125114097691299</c:v>
                </c:pt>
                <c:pt idx="211">
                  <c:v>0.52810854920289596</c:v>
                </c:pt>
                <c:pt idx="212">
                  <c:v>0.74032707325597802</c:v>
                </c:pt>
                <c:pt idx="213">
                  <c:v>0.96192862811528901</c:v>
                </c:pt>
                <c:pt idx="214">
                  <c:v>1.1729747746597701</c:v>
                </c:pt>
                <c:pt idx="215">
                  <c:v>1.36207947253263</c:v>
                </c:pt>
                <c:pt idx="216">
                  <c:v>1.5943902933337999</c:v>
                </c:pt>
                <c:pt idx="217">
                  <c:v>1.7698562065351899</c:v>
                </c:pt>
                <c:pt idx="218">
                  <c:v>1.8789264678073401</c:v>
                </c:pt>
                <c:pt idx="219">
                  <c:v>2.0146054961103799</c:v>
                </c:pt>
                <c:pt idx="220">
                  <c:v>2.0280388228830999</c:v>
                </c:pt>
                <c:pt idx="221">
                  <c:v>2.0312518050617201</c:v>
                </c:pt>
                <c:pt idx="222">
                  <c:v>2.0554023632421399</c:v>
                </c:pt>
                <c:pt idx="223">
                  <c:v>2.07291689286328</c:v>
                </c:pt>
                <c:pt idx="224">
                  <c:v>2.17200949259444</c:v>
                </c:pt>
                <c:pt idx="225">
                  <c:v>2.2330921201822198</c:v>
                </c:pt>
                <c:pt idx="226">
                  <c:v>2.3426742825853202</c:v>
                </c:pt>
                <c:pt idx="227">
                  <c:v>2.3646529354024199</c:v>
                </c:pt>
                <c:pt idx="228">
                  <c:v>2.3005013398299501</c:v>
                </c:pt>
                <c:pt idx="229">
                  <c:v>2.33251674439071</c:v>
                </c:pt>
                <c:pt idx="230">
                  <c:v>2.4073007879969999</c:v>
                </c:pt>
                <c:pt idx="231">
                  <c:v>2.4353270558540401</c:v>
                </c:pt>
                <c:pt idx="232">
                  <c:v>2.5209186761483799</c:v>
                </c:pt>
                <c:pt idx="233">
                  <c:v>2.67427956085346</c:v>
                </c:pt>
                <c:pt idx="234">
                  <c:v>2.7916407079802901</c:v>
                </c:pt>
                <c:pt idx="235">
                  <c:v>2.95426869842554</c:v>
                </c:pt>
                <c:pt idx="236">
                  <c:v>2.94452406655618</c:v>
                </c:pt>
                <c:pt idx="237">
                  <c:v>2.9078319877276102</c:v>
                </c:pt>
                <c:pt idx="238">
                  <c:v>2.7675659420829302</c:v>
                </c:pt>
                <c:pt idx="239">
                  <c:v>2.7746012789212902</c:v>
                </c:pt>
                <c:pt idx="240">
                  <c:v>2.8541896721213398</c:v>
                </c:pt>
                <c:pt idx="241">
                  <c:v>2.78611762050088</c:v>
                </c:pt>
                <c:pt idx="242">
                  <c:v>2.73512515122149</c:v>
                </c:pt>
                <c:pt idx="243">
                  <c:v>2.6839762838436498</c:v>
                </c:pt>
                <c:pt idx="244">
                  <c:v>1.8928857377481301</c:v>
                </c:pt>
                <c:pt idx="245">
                  <c:v>1.0286993521302701</c:v>
                </c:pt>
                <c:pt idx="246">
                  <c:v>0.12330632793423101</c:v>
                </c:pt>
                <c:pt idx="247">
                  <c:v>-0.82521228915806999</c:v>
                </c:pt>
                <c:pt idx="248">
                  <c:v>-1.7000424278820401</c:v>
                </c:pt>
                <c:pt idx="249">
                  <c:v>-2.5421864864255701</c:v>
                </c:pt>
                <c:pt idx="250">
                  <c:v>-2.6273212208058898</c:v>
                </c:pt>
                <c:pt idx="251">
                  <c:v>-2.7721311569042602</c:v>
                </c:pt>
                <c:pt idx="252">
                  <c:v>-3.0035566400409701</c:v>
                </c:pt>
                <c:pt idx="253">
                  <c:v>-3.1467891903131502</c:v>
                </c:pt>
                <c:pt idx="254">
                  <c:v>-3.3508770005579702</c:v>
                </c:pt>
                <c:pt idx="255">
                  <c:v>-3.53258406862339</c:v>
                </c:pt>
                <c:pt idx="256">
                  <c:v>-2.2978939720068201</c:v>
                </c:pt>
                <c:pt idx="257">
                  <c:v>-1.1070386269127599</c:v>
                </c:pt>
                <c:pt idx="258">
                  <c:v>0.211731502393673</c:v>
                </c:pt>
                <c:pt idx="259">
                  <c:v>1.56281958829949</c:v>
                </c:pt>
                <c:pt idx="260">
                  <c:v>2.9193427902596798</c:v>
                </c:pt>
                <c:pt idx="261">
                  <c:v>4.2832693736148002</c:v>
                </c:pt>
                <c:pt idx="262">
                  <c:v>4.2204905668551103</c:v>
                </c:pt>
                <c:pt idx="263">
                  <c:v>4.2048442340764698</c:v>
                </c:pt>
                <c:pt idx="264">
                  <c:v>4.3060188053416901</c:v>
                </c:pt>
                <c:pt idx="265">
                  <c:v>4.3973979505251304</c:v>
                </c:pt>
                <c:pt idx="266">
                  <c:v>4.5243526865768704</c:v>
                </c:pt>
                <c:pt idx="267">
                  <c:v>4.6477363877841196</c:v>
                </c:pt>
                <c:pt idx="268">
                  <c:v>4.0290730726253701</c:v>
                </c:pt>
                <c:pt idx="269">
                  <c:v>3.4848822082497999</c:v>
                </c:pt>
                <c:pt idx="270">
                  <c:v>2.8901914591087898</c:v>
                </c:pt>
                <c:pt idx="271">
                  <c:v>2.3868060970803802</c:v>
                </c:pt>
                <c:pt idx="272">
                  <c:v>1.9090828980608801</c:v>
                </c:pt>
                <c:pt idx="273">
                  <c:v>1.4468968929602699</c:v>
                </c:pt>
                <c:pt idx="274">
                  <c:v>1.61770668700617</c:v>
                </c:pt>
                <c:pt idx="275">
                  <c:v>1.69233437643396</c:v>
                </c:pt>
                <c:pt idx="276">
                  <c:v>1.69160730776085</c:v>
                </c:pt>
                <c:pt idx="277">
                  <c:v>1.69807391196906</c:v>
                </c:pt>
                <c:pt idx="278">
                  <c:v>1.68993454542318</c:v>
                </c:pt>
                <c:pt idx="279">
                  <c:v>1.68113842034822</c:v>
                </c:pt>
                <c:pt idx="280">
                  <c:v>1.6098964219837399</c:v>
                </c:pt>
                <c:pt idx="281">
                  <c:v>1.5415952645439499</c:v>
                </c:pt>
                <c:pt idx="282">
                  <c:v>1.49711157810326</c:v>
                </c:pt>
                <c:pt idx="283">
                  <c:v>1.2908340769918001</c:v>
                </c:pt>
                <c:pt idx="284">
                  <c:v>1.2696667999467799</c:v>
                </c:pt>
                <c:pt idx="285">
                  <c:v>1.2597037746406701</c:v>
                </c:pt>
                <c:pt idx="286">
                  <c:v>1.34310792512749</c:v>
                </c:pt>
                <c:pt idx="287">
                  <c:v>1.4893124867959899</c:v>
                </c:pt>
                <c:pt idx="288">
                  <c:v>1.6275384864920699</c:v>
                </c:pt>
                <c:pt idx="289">
                  <c:v>1.6367969166735701</c:v>
                </c:pt>
                <c:pt idx="290">
                  <c:v>1.7871704488723099</c:v>
                </c:pt>
                <c:pt idx="291">
                  <c:v>1.9319810895587399</c:v>
                </c:pt>
                <c:pt idx="292">
                  <c:v>2.1183487394189102</c:v>
                </c:pt>
                <c:pt idx="293">
                  <c:v>2.3268317631045701</c:v>
                </c:pt>
                <c:pt idx="294">
                  <c:v>2.4627554447359898</c:v>
                </c:pt>
                <c:pt idx="295">
                  <c:v>2.6791499526988098</c:v>
                </c:pt>
                <c:pt idx="296">
                  <c:v>2.5261792632350799</c:v>
                </c:pt>
                <c:pt idx="297">
                  <c:v>2.39992249992497</c:v>
                </c:pt>
                <c:pt idx="298">
                  <c:v>2.1604877372096101</c:v>
                </c:pt>
                <c:pt idx="299">
                  <c:v>1.9274306003467701</c:v>
                </c:pt>
                <c:pt idx="300">
                  <c:v>1.7583725181790499</c:v>
                </c:pt>
                <c:pt idx="301">
                  <c:v>1.8891095033251899</c:v>
                </c:pt>
                <c:pt idx="302">
                  <c:v>1.79787534778533</c:v>
                </c:pt>
                <c:pt idx="303">
                  <c:v>1.7122372107694801</c:v>
                </c:pt>
                <c:pt idx="304">
                  <c:v>1.6472735271929</c:v>
                </c:pt>
                <c:pt idx="305">
                  <c:v>1.5767323404006099</c:v>
                </c:pt>
                <c:pt idx="306">
                  <c:v>1.58840540323854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Demand % Chg</c:v>
                </c:pt>
              </c:strCache>
            </c:strRef>
          </c:tx>
          <c:spPr>
            <a:ln w="50800">
              <a:solidFill>
                <a:srgbClr val="F9DF1B"/>
              </a:solidFill>
            </a:ln>
          </c:spPr>
          <c:marker>
            <c:symbol val="none"/>
          </c:marker>
          <c:dPt>
            <c:idx val="38"/>
            <c:bubble3D val="0"/>
            <c:spPr>
              <a:ln w="50800">
                <a:solidFill>
                  <a:srgbClr val="CC9900"/>
                </a:solidFill>
              </a:ln>
            </c:spPr>
          </c:dPt>
          <c:cat>
            <c:numRef>
              <c:f>Sheet1!$A$2:$A$308</c:f>
              <c:numCache>
                <c:formatCode>General</c:formatCode>
                <c:ptCount val="307"/>
                <c:pt idx="0">
                  <c:v>1990</c:v>
                </c:pt>
                <c:pt idx="12">
                  <c:v>1991</c:v>
                </c:pt>
                <c:pt idx="24">
                  <c:v>1992</c:v>
                </c:pt>
                <c:pt idx="36">
                  <c:v>1993</c:v>
                </c:pt>
                <c:pt idx="48">
                  <c:v>1994</c:v>
                </c:pt>
                <c:pt idx="60">
                  <c:v>1995</c:v>
                </c:pt>
                <c:pt idx="72">
                  <c:v>1996</c:v>
                </c:pt>
                <c:pt idx="84">
                  <c:v>1997</c:v>
                </c:pt>
                <c:pt idx="96">
                  <c:v>1998</c:v>
                </c:pt>
                <c:pt idx="108">
                  <c:v>1999</c:v>
                </c:pt>
                <c:pt idx="120">
                  <c:v>2000</c:v>
                </c:pt>
                <c:pt idx="132">
                  <c:v>2001</c:v>
                </c:pt>
                <c:pt idx="144">
                  <c:v>2002</c:v>
                </c:pt>
                <c:pt idx="156">
                  <c:v>2003</c:v>
                </c:pt>
                <c:pt idx="168">
                  <c:v>2004</c:v>
                </c:pt>
                <c:pt idx="180">
                  <c:v>2005</c:v>
                </c:pt>
                <c:pt idx="192">
                  <c:v>2006</c:v>
                </c:pt>
                <c:pt idx="204">
                  <c:v>2007</c:v>
                </c:pt>
                <c:pt idx="216">
                  <c:v>2008</c:v>
                </c:pt>
                <c:pt idx="228">
                  <c:v>2009</c:v>
                </c:pt>
                <c:pt idx="240">
                  <c:v>2010</c:v>
                </c:pt>
                <c:pt idx="252">
                  <c:v>2011</c:v>
                </c:pt>
                <c:pt idx="264">
                  <c:v>2012</c:v>
                </c:pt>
                <c:pt idx="276">
                  <c:v>2013</c:v>
                </c:pt>
                <c:pt idx="288">
                  <c:v>2014</c:v>
                </c:pt>
                <c:pt idx="300">
                  <c:v>2015</c:v>
                </c:pt>
              </c:numCache>
            </c:numRef>
          </c:cat>
          <c:val>
            <c:numRef>
              <c:f>Sheet1!$C$2:$C$308</c:f>
              <c:numCache>
                <c:formatCode>_(#,##0.0_);_(\-#,##0.0_)</c:formatCode>
                <c:ptCount val="307"/>
                <c:pt idx="0">
                  <c:v>6.5942452372537597</c:v>
                </c:pt>
                <c:pt idx="1">
                  <c:v>6.19821628447664</c:v>
                </c:pt>
                <c:pt idx="2">
                  <c:v>5.7804888922259599</c:v>
                </c:pt>
                <c:pt idx="3">
                  <c:v>4.8720971082647502</c:v>
                </c:pt>
                <c:pt idx="4">
                  <c:v>3.9580092055498102</c:v>
                </c:pt>
                <c:pt idx="5">
                  <c:v>2.7585938132796999</c:v>
                </c:pt>
                <c:pt idx="6">
                  <c:v>2.30721764950288</c:v>
                </c:pt>
                <c:pt idx="7">
                  <c:v>1.8941465023773101</c:v>
                </c:pt>
                <c:pt idx="8">
                  <c:v>0.29057565844283101</c:v>
                </c:pt>
                <c:pt idx="9">
                  <c:v>-0.111010981116546</c:v>
                </c:pt>
                <c:pt idx="10">
                  <c:v>-0.39800237681131301</c:v>
                </c:pt>
                <c:pt idx="11">
                  <c:v>-0.162964634458763</c:v>
                </c:pt>
                <c:pt idx="12">
                  <c:v>-0.37974594047682297</c:v>
                </c:pt>
                <c:pt idx="13">
                  <c:v>-0.86378759742530598</c:v>
                </c:pt>
                <c:pt idx="14">
                  <c:v>-1.3205086614595301</c:v>
                </c:pt>
                <c:pt idx="15">
                  <c:v>-1.3580110958654501</c:v>
                </c:pt>
                <c:pt idx="16">
                  <c:v>-0.91118387071811702</c:v>
                </c:pt>
                <c:pt idx="17">
                  <c:v>-0.53994162592255202</c:v>
                </c:pt>
                <c:pt idx="18">
                  <c:v>-0.374876072873425</c:v>
                </c:pt>
                <c:pt idx="19">
                  <c:v>-0.57878503906961198</c:v>
                </c:pt>
                <c:pt idx="20">
                  <c:v>-0.59716404015914104</c:v>
                </c:pt>
                <c:pt idx="21">
                  <c:v>-2.6810694791765202E-2</c:v>
                </c:pt>
                <c:pt idx="22">
                  <c:v>-0.14904154348521001</c:v>
                </c:pt>
                <c:pt idx="23">
                  <c:v>-6.4673125649551799E-2</c:v>
                </c:pt>
                <c:pt idx="24">
                  <c:v>0.51779562947916302</c:v>
                </c:pt>
                <c:pt idx="25">
                  <c:v>1.13090679633828</c:v>
                </c:pt>
                <c:pt idx="26">
                  <c:v>1.48294063797954</c:v>
                </c:pt>
                <c:pt idx="27">
                  <c:v>2.15155296070568</c:v>
                </c:pt>
                <c:pt idx="28">
                  <c:v>2.3734804813136399</c:v>
                </c:pt>
                <c:pt idx="29">
                  <c:v>2.2953965341671099</c:v>
                </c:pt>
                <c:pt idx="30">
                  <c:v>2.78753263287431</c:v>
                </c:pt>
                <c:pt idx="31">
                  <c:v>3.0228764417018401</c:v>
                </c:pt>
                <c:pt idx="32">
                  <c:v>4.5023311750222499</c:v>
                </c:pt>
                <c:pt idx="33">
                  <c:v>4.3908718881755897</c:v>
                </c:pt>
                <c:pt idx="34">
                  <c:v>4.6150964537026997</c:v>
                </c:pt>
                <c:pt idx="35">
                  <c:v>4.6732686643839703</c:v>
                </c:pt>
                <c:pt idx="36">
                  <c:v>4.7503697537700003</c:v>
                </c:pt>
                <c:pt idx="37">
                  <c:v>4.5837230710666796</c:v>
                </c:pt>
                <c:pt idx="38">
                  <c:v>4.8930220744818698</c:v>
                </c:pt>
                <c:pt idx="39">
                  <c:v>4.3562889843387804</c:v>
                </c:pt>
                <c:pt idx="40">
                  <c:v>3.7324203016566901</c:v>
                </c:pt>
                <c:pt idx="41">
                  <c:v>4.2020435015616098</c:v>
                </c:pt>
                <c:pt idx="42">
                  <c:v>3.7496136163854601</c:v>
                </c:pt>
                <c:pt idx="43">
                  <c:v>3.44981458400652</c:v>
                </c:pt>
                <c:pt idx="44">
                  <c:v>2.9550135801346502</c:v>
                </c:pt>
                <c:pt idx="45">
                  <c:v>2.87835960554836</c:v>
                </c:pt>
                <c:pt idx="46">
                  <c:v>3.1073020390590802</c:v>
                </c:pt>
                <c:pt idx="47">
                  <c:v>3.47067147913525</c:v>
                </c:pt>
                <c:pt idx="48">
                  <c:v>3.0313662336059002</c:v>
                </c:pt>
                <c:pt idx="49">
                  <c:v>3.9894395781779601</c:v>
                </c:pt>
                <c:pt idx="50">
                  <c:v>3.5133839595206302</c:v>
                </c:pt>
                <c:pt idx="51">
                  <c:v>3.7214808327685498</c:v>
                </c:pt>
                <c:pt idx="52">
                  <c:v>4.6993388976161201</c:v>
                </c:pt>
                <c:pt idx="53">
                  <c:v>4.97145892225846</c:v>
                </c:pt>
                <c:pt idx="54">
                  <c:v>5.0822751492607603</c:v>
                </c:pt>
                <c:pt idx="55">
                  <c:v>5.5477908912817702</c:v>
                </c:pt>
                <c:pt idx="56">
                  <c:v>5.8386314981973797</c:v>
                </c:pt>
                <c:pt idx="57">
                  <c:v>6.0316486687589101</c:v>
                </c:pt>
                <c:pt idx="58">
                  <c:v>5.8497502336680398</c:v>
                </c:pt>
                <c:pt idx="59">
                  <c:v>5.7496564006988899</c:v>
                </c:pt>
                <c:pt idx="60">
                  <c:v>6.1981020982969799</c:v>
                </c:pt>
                <c:pt idx="61">
                  <c:v>4.8862382569113603</c:v>
                </c:pt>
                <c:pt idx="62">
                  <c:v>5.6178369438216302</c:v>
                </c:pt>
                <c:pt idx="63">
                  <c:v>5.4054054054053999</c:v>
                </c:pt>
                <c:pt idx="64">
                  <c:v>4.6548361387245798</c:v>
                </c:pt>
                <c:pt idx="65">
                  <c:v>4.1226143422691601</c:v>
                </c:pt>
                <c:pt idx="66">
                  <c:v>3.5943525237467502</c:v>
                </c:pt>
                <c:pt idx="67">
                  <c:v>3.1549797726036402</c:v>
                </c:pt>
                <c:pt idx="68">
                  <c:v>2.5388661790318801</c:v>
                </c:pt>
                <c:pt idx="69">
                  <c:v>2.3461386505705</c:v>
                </c:pt>
                <c:pt idx="70">
                  <c:v>2.6313702083417301</c:v>
                </c:pt>
                <c:pt idx="71">
                  <c:v>1.8251435511198</c:v>
                </c:pt>
                <c:pt idx="72">
                  <c:v>1.3042312457181899</c:v>
                </c:pt>
                <c:pt idx="73">
                  <c:v>1.24442379845882</c:v>
                </c:pt>
                <c:pt idx="74">
                  <c:v>0.44467772574553099</c:v>
                </c:pt>
                <c:pt idx="75">
                  <c:v>0.43528476170638403</c:v>
                </c:pt>
                <c:pt idx="76">
                  <c:v>0.73283810591165999</c:v>
                </c:pt>
                <c:pt idx="77">
                  <c:v>0.90014007384078099</c:v>
                </c:pt>
                <c:pt idx="78">
                  <c:v>1.53821651802897</c:v>
                </c:pt>
                <c:pt idx="79">
                  <c:v>2.2762247770761901</c:v>
                </c:pt>
                <c:pt idx="80">
                  <c:v>2.7179926788942401</c:v>
                </c:pt>
                <c:pt idx="81">
                  <c:v>3.1692867836174199</c:v>
                </c:pt>
                <c:pt idx="82">
                  <c:v>2.7574255915857901</c:v>
                </c:pt>
                <c:pt idx="83">
                  <c:v>3.0361146743755798</c:v>
                </c:pt>
                <c:pt idx="84">
                  <c:v>3.86792105604265</c:v>
                </c:pt>
                <c:pt idx="85">
                  <c:v>4.8550797709338003</c:v>
                </c:pt>
                <c:pt idx="86">
                  <c:v>4.6400727128098698</c:v>
                </c:pt>
                <c:pt idx="87">
                  <c:v>5.6770961437429701</c:v>
                </c:pt>
                <c:pt idx="88">
                  <c:v>5.3605359595534203</c:v>
                </c:pt>
                <c:pt idx="89">
                  <c:v>5.5170347869888401</c:v>
                </c:pt>
                <c:pt idx="90">
                  <c:v>5.7580781609704701</c:v>
                </c:pt>
                <c:pt idx="91">
                  <c:v>5.0095425620266498</c:v>
                </c:pt>
                <c:pt idx="92">
                  <c:v>4.8544812722192496</c:v>
                </c:pt>
                <c:pt idx="93">
                  <c:v>4.5210586517525799</c:v>
                </c:pt>
                <c:pt idx="94">
                  <c:v>5.1020948888764197</c:v>
                </c:pt>
                <c:pt idx="95">
                  <c:v>5.4232795194643</c:v>
                </c:pt>
                <c:pt idx="96">
                  <c:v>4.3515518212530599</c:v>
                </c:pt>
                <c:pt idx="97">
                  <c:v>3.8406902695918301</c:v>
                </c:pt>
                <c:pt idx="98">
                  <c:v>4.6045927704156897</c:v>
                </c:pt>
                <c:pt idx="99">
                  <c:v>3.00414249604921</c:v>
                </c:pt>
                <c:pt idx="100">
                  <c:v>2.6067372418784398</c:v>
                </c:pt>
                <c:pt idx="101">
                  <c:v>1.46238194347752</c:v>
                </c:pt>
                <c:pt idx="102">
                  <c:v>-0.29778879324600999</c:v>
                </c:pt>
                <c:pt idx="103">
                  <c:v>-0.66188972734572704</c:v>
                </c:pt>
                <c:pt idx="104">
                  <c:v>-0.99073077033924095</c:v>
                </c:pt>
                <c:pt idx="105">
                  <c:v>-0.97271003409793799</c:v>
                </c:pt>
                <c:pt idx="106">
                  <c:v>-1.2926110005892</c:v>
                </c:pt>
                <c:pt idx="107">
                  <c:v>-1.61297188818319</c:v>
                </c:pt>
                <c:pt idx="108">
                  <c:v>-0.94161616573224005</c:v>
                </c:pt>
                <c:pt idx="109">
                  <c:v>-0.89722512035982604</c:v>
                </c:pt>
                <c:pt idx="110">
                  <c:v>-1.43600595079671</c:v>
                </c:pt>
                <c:pt idx="111">
                  <c:v>-0.88172329448375997</c:v>
                </c:pt>
                <c:pt idx="112">
                  <c:v>-0.20286416063055199</c:v>
                </c:pt>
                <c:pt idx="113">
                  <c:v>0.88242348634208401</c:v>
                </c:pt>
                <c:pt idx="114">
                  <c:v>2.5697164778425199</c:v>
                </c:pt>
                <c:pt idx="115">
                  <c:v>2.8627997671641099</c:v>
                </c:pt>
                <c:pt idx="116">
                  <c:v>3.4022605521567701</c:v>
                </c:pt>
                <c:pt idx="117">
                  <c:v>3.3746859605827901</c:v>
                </c:pt>
                <c:pt idx="118">
                  <c:v>2.6359879453697901</c:v>
                </c:pt>
                <c:pt idx="119">
                  <c:v>2.6474234756170998</c:v>
                </c:pt>
                <c:pt idx="120">
                  <c:v>2.1726199126146799</c:v>
                </c:pt>
                <c:pt idx="121">
                  <c:v>1.9382594679577301</c:v>
                </c:pt>
                <c:pt idx="122">
                  <c:v>2.2721260590087602</c:v>
                </c:pt>
                <c:pt idx="123">
                  <c:v>2.4993036354235501</c:v>
                </c:pt>
                <c:pt idx="124">
                  <c:v>2.6188530233377199</c:v>
                </c:pt>
                <c:pt idx="125">
                  <c:v>2.2452368288208602</c:v>
                </c:pt>
                <c:pt idx="126">
                  <c:v>1.3069545312059501</c:v>
                </c:pt>
                <c:pt idx="127">
                  <c:v>1.4881398274125099</c:v>
                </c:pt>
                <c:pt idx="128">
                  <c:v>0.84629198641521997</c:v>
                </c:pt>
                <c:pt idx="129">
                  <c:v>0.72776635950552604</c:v>
                </c:pt>
                <c:pt idx="130">
                  <c:v>1.4015637665249301</c:v>
                </c:pt>
                <c:pt idx="131">
                  <c:v>1.19940992159028</c:v>
                </c:pt>
                <c:pt idx="132">
                  <c:v>1.20524266921696</c:v>
                </c:pt>
                <c:pt idx="133">
                  <c:v>1.11132956851391</c:v>
                </c:pt>
                <c:pt idx="134">
                  <c:v>1.12955129614617</c:v>
                </c:pt>
                <c:pt idx="135">
                  <c:v>0.28448781701905601</c:v>
                </c:pt>
                <c:pt idx="136">
                  <c:v>-0.66714445644837606</c:v>
                </c:pt>
                <c:pt idx="137">
                  <c:v>-0.89417112789935704</c:v>
                </c:pt>
                <c:pt idx="138">
                  <c:v>-0.38516315082323299</c:v>
                </c:pt>
                <c:pt idx="139">
                  <c:v>-0.34993784815208201</c:v>
                </c:pt>
                <c:pt idx="140">
                  <c:v>-1.0914922614912499</c:v>
                </c:pt>
                <c:pt idx="141">
                  <c:v>-2.2138817752472399</c:v>
                </c:pt>
                <c:pt idx="142">
                  <c:v>-2.9243581417948699</c:v>
                </c:pt>
                <c:pt idx="143">
                  <c:v>-2.5875038013798801</c:v>
                </c:pt>
                <c:pt idx="144">
                  <c:v>-2.7681000554213799</c:v>
                </c:pt>
                <c:pt idx="145">
                  <c:v>-2.7922770937969998</c:v>
                </c:pt>
                <c:pt idx="146">
                  <c:v>-3.7425276541063099</c:v>
                </c:pt>
                <c:pt idx="147">
                  <c:v>-2.7646466796290201</c:v>
                </c:pt>
                <c:pt idx="148">
                  <c:v>-2.16632053212876</c:v>
                </c:pt>
                <c:pt idx="149">
                  <c:v>-1.2995450742332499</c:v>
                </c:pt>
                <c:pt idx="150">
                  <c:v>-1.70892440070546</c:v>
                </c:pt>
                <c:pt idx="151">
                  <c:v>-1.4659943187742199</c:v>
                </c:pt>
                <c:pt idx="152">
                  <c:v>0.27402352341110497</c:v>
                </c:pt>
                <c:pt idx="153">
                  <c:v>1.8689627479014299</c:v>
                </c:pt>
                <c:pt idx="154">
                  <c:v>2.6686903584096</c:v>
                </c:pt>
                <c:pt idx="155">
                  <c:v>2.65222433405506</c:v>
                </c:pt>
                <c:pt idx="156">
                  <c:v>3.42760014474382</c:v>
                </c:pt>
                <c:pt idx="157">
                  <c:v>3.8753648177623798</c:v>
                </c:pt>
                <c:pt idx="158">
                  <c:v>5.0096102532442996</c:v>
                </c:pt>
                <c:pt idx="159">
                  <c:v>3.9137664893927999</c:v>
                </c:pt>
                <c:pt idx="160">
                  <c:v>3.8717097178442801</c:v>
                </c:pt>
                <c:pt idx="161">
                  <c:v>3.2685365691383601</c:v>
                </c:pt>
                <c:pt idx="162">
                  <c:v>4.2558047616609702</c:v>
                </c:pt>
                <c:pt idx="163">
                  <c:v>4.0301473314661802</c:v>
                </c:pt>
                <c:pt idx="164">
                  <c:v>3.2984877361804799</c:v>
                </c:pt>
                <c:pt idx="165">
                  <c:v>2.5919938994511198</c:v>
                </c:pt>
                <c:pt idx="166">
                  <c:v>1.8534633516858099</c:v>
                </c:pt>
                <c:pt idx="167">
                  <c:v>2.1559818616289701</c:v>
                </c:pt>
                <c:pt idx="168">
                  <c:v>1.40632114969814</c:v>
                </c:pt>
                <c:pt idx="169">
                  <c:v>0.75210660082533798</c:v>
                </c:pt>
                <c:pt idx="170">
                  <c:v>0.24182647540291799</c:v>
                </c:pt>
                <c:pt idx="171">
                  <c:v>1.6952889725673701</c:v>
                </c:pt>
                <c:pt idx="172">
                  <c:v>1.8814047388471</c:v>
                </c:pt>
                <c:pt idx="173">
                  <c:v>2.0375999275910202</c:v>
                </c:pt>
                <c:pt idx="174">
                  <c:v>1.48454561201119</c:v>
                </c:pt>
                <c:pt idx="175">
                  <c:v>1.03901354813089</c:v>
                </c:pt>
                <c:pt idx="176">
                  <c:v>1.86182118808417</c:v>
                </c:pt>
                <c:pt idx="177">
                  <c:v>2.3658067394339701</c:v>
                </c:pt>
                <c:pt idx="178">
                  <c:v>2.9345903100389399</c:v>
                </c:pt>
                <c:pt idx="179">
                  <c:v>2.0625513838924698</c:v>
                </c:pt>
                <c:pt idx="180">
                  <c:v>2.7144986356977201</c:v>
                </c:pt>
                <c:pt idx="181">
                  <c:v>3.2424363931587799</c:v>
                </c:pt>
                <c:pt idx="182">
                  <c:v>3.48978299177426</c:v>
                </c:pt>
                <c:pt idx="183">
                  <c:v>2.92614590623795</c:v>
                </c:pt>
                <c:pt idx="184">
                  <c:v>2.0975811957544099</c:v>
                </c:pt>
                <c:pt idx="185">
                  <c:v>2.57907314179181</c:v>
                </c:pt>
                <c:pt idx="186">
                  <c:v>2.3447100884530201</c:v>
                </c:pt>
                <c:pt idx="187">
                  <c:v>2.65367260581804</c:v>
                </c:pt>
                <c:pt idx="188">
                  <c:v>1.97156945127602</c:v>
                </c:pt>
                <c:pt idx="189">
                  <c:v>2.1624678041498302</c:v>
                </c:pt>
                <c:pt idx="190">
                  <c:v>2.47853540188322</c:v>
                </c:pt>
                <c:pt idx="191">
                  <c:v>3.0750787349217501</c:v>
                </c:pt>
                <c:pt idx="192">
                  <c:v>3.022155889759</c:v>
                </c:pt>
                <c:pt idx="193">
                  <c:v>3.27535748570503</c:v>
                </c:pt>
                <c:pt idx="194">
                  <c:v>4.0375049200453201</c:v>
                </c:pt>
                <c:pt idx="195">
                  <c:v>4.0167393586947702</c:v>
                </c:pt>
                <c:pt idx="196">
                  <c:v>5.6597414563783</c:v>
                </c:pt>
                <c:pt idx="197">
                  <c:v>5.0691761342745201</c:v>
                </c:pt>
                <c:pt idx="198">
                  <c:v>5.6617696649306302</c:v>
                </c:pt>
                <c:pt idx="199">
                  <c:v>6.4490149050359102</c:v>
                </c:pt>
                <c:pt idx="200">
                  <c:v>6.3890677308294404</c:v>
                </c:pt>
                <c:pt idx="201">
                  <c:v>6.0054098360212702</c:v>
                </c:pt>
                <c:pt idx="202">
                  <c:v>6.22969936443873</c:v>
                </c:pt>
                <c:pt idx="203">
                  <c:v>6.8062997152708897</c:v>
                </c:pt>
                <c:pt idx="204">
                  <c:v>6.1916166224995699</c:v>
                </c:pt>
                <c:pt idx="205">
                  <c:v>5.4974280824507202</c:v>
                </c:pt>
                <c:pt idx="206">
                  <c:v>4.6915509642442599</c:v>
                </c:pt>
                <c:pt idx="207">
                  <c:v>4.2347803195740301</c:v>
                </c:pt>
                <c:pt idx="208">
                  <c:v>3.4593600204725301</c:v>
                </c:pt>
                <c:pt idx="209">
                  <c:v>3.5481952758126201</c:v>
                </c:pt>
                <c:pt idx="210">
                  <c:v>2.8965172728247999</c:v>
                </c:pt>
                <c:pt idx="211">
                  <c:v>2.0161963108545198</c:v>
                </c:pt>
                <c:pt idx="212">
                  <c:v>1.7597480095426401</c:v>
                </c:pt>
                <c:pt idx="213">
                  <c:v>1.6918227208818799</c:v>
                </c:pt>
                <c:pt idx="214">
                  <c:v>0.53567203515391204</c:v>
                </c:pt>
                <c:pt idx="215">
                  <c:v>-0.55422716721444298</c:v>
                </c:pt>
                <c:pt idx="216">
                  <c:v>-0.284694769447423</c:v>
                </c:pt>
                <c:pt idx="217">
                  <c:v>-2.6212309885177199E-2</c:v>
                </c:pt>
                <c:pt idx="218">
                  <c:v>-0.96516168554934401</c:v>
                </c:pt>
                <c:pt idx="219">
                  <c:v>-0.92638324844192299</c:v>
                </c:pt>
                <c:pt idx="220">
                  <c:v>-2.2569429201092199</c:v>
                </c:pt>
                <c:pt idx="221">
                  <c:v>-3.10819860087692</c:v>
                </c:pt>
                <c:pt idx="222">
                  <c:v>-3.1648311546588399</c:v>
                </c:pt>
                <c:pt idx="223">
                  <c:v>-3.5949881931780898</c:v>
                </c:pt>
                <c:pt idx="224">
                  <c:v>-4.2085690209989597</c:v>
                </c:pt>
                <c:pt idx="225">
                  <c:v>-5.1911101796320098</c:v>
                </c:pt>
                <c:pt idx="226">
                  <c:v>-5.3677591130080504</c:v>
                </c:pt>
                <c:pt idx="227">
                  <c:v>-5.5917086355121697</c:v>
                </c:pt>
                <c:pt idx="228">
                  <c:v>-6.1354615846970697</c:v>
                </c:pt>
                <c:pt idx="229">
                  <c:v>-7.0049566980309903</c:v>
                </c:pt>
                <c:pt idx="230">
                  <c:v>-7.2645736038746502</c:v>
                </c:pt>
                <c:pt idx="231">
                  <c:v>-8.3914915928095795</c:v>
                </c:pt>
                <c:pt idx="232">
                  <c:v>-8.0296564357737896</c:v>
                </c:pt>
                <c:pt idx="233">
                  <c:v>-7.9499111674290797</c:v>
                </c:pt>
                <c:pt idx="234">
                  <c:v>-8.4104822538178592</c:v>
                </c:pt>
                <c:pt idx="235">
                  <c:v>-8.8052168616215791</c:v>
                </c:pt>
                <c:pt idx="236">
                  <c:v>-8.3036603501623798</c:v>
                </c:pt>
                <c:pt idx="237">
                  <c:v>-7.7646682408687901</c:v>
                </c:pt>
                <c:pt idx="238">
                  <c:v>-7.53550305930617</c:v>
                </c:pt>
                <c:pt idx="239">
                  <c:v>-6.92523706231845</c:v>
                </c:pt>
                <c:pt idx="240">
                  <c:v>-6.7526801319887904</c:v>
                </c:pt>
                <c:pt idx="241">
                  <c:v>-5.7359762784180504</c:v>
                </c:pt>
                <c:pt idx="242">
                  <c:v>-3.7469147194783798</c:v>
                </c:pt>
                <c:pt idx="243">
                  <c:v>-1.9846317279864101</c:v>
                </c:pt>
                <c:pt idx="244">
                  <c:v>3.7854803318274198E-2</c:v>
                </c:pt>
                <c:pt idx="245">
                  <c:v>0.77582597988342505</c:v>
                </c:pt>
                <c:pt idx="246">
                  <c:v>1.95663182834496</c:v>
                </c:pt>
                <c:pt idx="247">
                  <c:v>3.08706270665671</c:v>
                </c:pt>
                <c:pt idx="248">
                  <c:v>3.4620979690241001</c:v>
                </c:pt>
                <c:pt idx="249">
                  <c:v>3.3685906486648398</c:v>
                </c:pt>
                <c:pt idx="250">
                  <c:v>3.5656780048012702</c:v>
                </c:pt>
                <c:pt idx="251">
                  <c:v>3.9402811776785098</c:v>
                </c:pt>
                <c:pt idx="252">
                  <c:v>4.7421907820639202</c:v>
                </c:pt>
                <c:pt idx="253">
                  <c:v>4.7830225072252004</c:v>
                </c:pt>
                <c:pt idx="254">
                  <c:v>4.0767329126815604</c:v>
                </c:pt>
                <c:pt idx="255">
                  <c:v>4.4439399211812001</c:v>
                </c:pt>
                <c:pt idx="256">
                  <c:v>3.20040069343061</c:v>
                </c:pt>
                <c:pt idx="257">
                  <c:v>4.5270134492453398</c:v>
                </c:pt>
                <c:pt idx="258">
                  <c:v>5.2510622611125104</c:v>
                </c:pt>
                <c:pt idx="259">
                  <c:v>6.7171987873066001</c:v>
                </c:pt>
                <c:pt idx="260">
                  <c:v>7.9011544096264998</c:v>
                </c:pt>
                <c:pt idx="261">
                  <c:v>10.0103115456862</c:v>
                </c:pt>
                <c:pt idx="262">
                  <c:v>11.3032683331196</c:v>
                </c:pt>
                <c:pt idx="263">
                  <c:v>11.232427600323801</c:v>
                </c:pt>
                <c:pt idx="264">
                  <c:v>11.524416453718301</c:v>
                </c:pt>
                <c:pt idx="265">
                  <c:v>11.954851131718801</c:v>
                </c:pt>
                <c:pt idx="266">
                  <c:v>13.194807850081</c:v>
                </c:pt>
                <c:pt idx="267">
                  <c:v>12.7897340286277</c:v>
                </c:pt>
                <c:pt idx="268">
                  <c:v>13.732658866180399</c:v>
                </c:pt>
                <c:pt idx="269">
                  <c:v>13.0321944244861</c:v>
                </c:pt>
                <c:pt idx="270">
                  <c:v>11.730320964395499</c:v>
                </c:pt>
                <c:pt idx="271">
                  <c:v>10.4063438519975</c:v>
                </c:pt>
                <c:pt idx="272">
                  <c:v>9.3171031420827095</c:v>
                </c:pt>
                <c:pt idx="273">
                  <c:v>8.2155258444531398</c:v>
                </c:pt>
                <c:pt idx="274">
                  <c:v>7.2271671862840403</c:v>
                </c:pt>
                <c:pt idx="275">
                  <c:v>7.0894357851274004</c:v>
                </c:pt>
                <c:pt idx="276">
                  <c:v>6.6943470605188402</c:v>
                </c:pt>
                <c:pt idx="277">
                  <c:v>6.4142596770075198</c:v>
                </c:pt>
                <c:pt idx="278">
                  <c:v>4.9762092738736401</c:v>
                </c:pt>
                <c:pt idx="279">
                  <c:v>4.89301351101133</c:v>
                </c:pt>
                <c:pt idx="280">
                  <c:v>4.1581279577008399</c:v>
                </c:pt>
                <c:pt idx="281">
                  <c:v>3.4092304747437301</c:v>
                </c:pt>
                <c:pt idx="282">
                  <c:v>3.94368335042323</c:v>
                </c:pt>
                <c:pt idx="283">
                  <c:v>4.4410334871670303</c:v>
                </c:pt>
                <c:pt idx="284">
                  <c:v>5.0563316988823299</c:v>
                </c:pt>
                <c:pt idx="285">
                  <c:v>5.2037247439302599</c:v>
                </c:pt>
                <c:pt idx="286">
                  <c:v>6.1121793260610904</c:v>
                </c:pt>
                <c:pt idx="287">
                  <c:v>6.2653138181518901</c:v>
                </c:pt>
                <c:pt idx="288">
                  <c:v>6.2882213622652596</c:v>
                </c:pt>
                <c:pt idx="289">
                  <c:v>6.3207310708447899</c:v>
                </c:pt>
                <c:pt idx="290">
                  <c:v>7.2420979506773104</c:v>
                </c:pt>
                <c:pt idx="291">
                  <c:v>7.5204588066110096</c:v>
                </c:pt>
                <c:pt idx="292">
                  <c:v>7.6169820490997102</c:v>
                </c:pt>
                <c:pt idx="293">
                  <c:v>8.0843854866500902</c:v>
                </c:pt>
                <c:pt idx="294">
                  <c:v>8.2138296568509297</c:v>
                </c:pt>
                <c:pt idx="295">
                  <c:v>7.9854140376167404</c:v>
                </c:pt>
                <c:pt idx="296">
                  <c:v>7.4814259476542997</c:v>
                </c:pt>
                <c:pt idx="297">
                  <c:v>7.6268774973138997</c:v>
                </c:pt>
                <c:pt idx="298">
                  <c:v>6.9032572825898502</c:v>
                </c:pt>
                <c:pt idx="299">
                  <c:v>7.1732359729535702</c:v>
                </c:pt>
                <c:pt idx="300">
                  <c:v>7.0094569257625903</c:v>
                </c:pt>
                <c:pt idx="301">
                  <c:v>6.8578424126651996</c:v>
                </c:pt>
                <c:pt idx="302">
                  <c:v>5.9601576534305698</c:v>
                </c:pt>
                <c:pt idx="303">
                  <c:v>5.7210925080414299</c:v>
                </c:pt>
                <c:pt idx="304">
                  <c:v>5.9549543341478701</c:v>
                </c:pt>
                <c:pt idx="305">
                  <c:v>5.5972346909280102</c:v>
                </c:pt>
                <c:pt idx="306">
                  <c:v>5.7432584633418102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Occupancy % Chg</c:v>
                </c:pt>
              </c:strCache>
            </c:strRef>
          </c:tx>
          <c:spPr>
            <a:ln w="47625">
              <a:solidFill>
                <a:schemeClr val="accent2">
                  <a:lumMod val="75000"/>
                </a:schemeClr>
              </a:solidFill>
              <a:prstDash val="sysDash"/>
            </a:ln>
          </c:spPr>
          <c:marker>
            <c:symbol val="none"/>
          </c:marker>
          <c:cat>
            <c:numRef>
              <c:f>Sheet1!$A$2:$A$308</c:f>
              <c:numCache>
                <c:formatCode>General</c:formatCode>
                <c:ptCount val="307"/>
                <c:pt idx="0">
                  <c:v>1990</c:v>
                </c:pt>
                <c:pt idx="12">
                  <c:v>1991</c:v>
                </c:pt>
                <c:pt idx="24">
                  <c:v>1992</c:v>
                </c:pt>
                <c:pt idx="36">
                  <c:v>1993</c:v>
                </c:pt>
                <c:pt idx="48">
                  <c:v>1994</c:v>
                </c:pt>
                <c:pt idx="60">
                  <c:v>1995</c:v>
                </c:pt>
                <c:pt idx="72">
                  <c:v>1996</c:v>
                </c:pt>
                <c:pt idx="84">
                  <c:v>1997</c:v>
                </c:pt>
                <c:pt idx="96">
                  <c:v>1998</c:v>
                </c:pt>
                <c:pt idx="108">
                  <c:v>1999</c:v>
                </c:pt>
                <c:pt idx="120">
                  <c:v>2000</c:v>
                </c:pt>
                <c:pt idx="132">
                  <c:v>2001</c:v>
                </c:pt>
                <c:pt idx="144">
                  <c:v>2002</c:v>
                </c:pt>
                <c:pt idx="156">
                  <c:v>2003</c:v>
                </c:pt>
                <c:pt idx="168">
                  <c:v>2004</c:v>
                </c:pt>
                <c:pt idx="180">
                  <c:v>2005</c:v>
                </c:pt>
                <c:pt idx="192">
                  <c:v>2006</c:v>
                </c:pt>
                <c:pt idx="204">
                  <c:v>2007</c:v>
                </c:pt>
                <c:pt idx="216">
                  <c:v>2008</c:v>
                </c:pt>
                <c:pt idx="228">
                  <c:v>2009</c:v>
                </c:pt>
                <c:pt idx="240">
                  <c:v>2010</c:v>
                </c:pt>
                <c:pt idx="252">
                  <c:v>2011</c:v>
                </c:pt>
                <c:pt idx="264">
                  <c:v>2012</c:v>
                </c:pt>
                <c:pt idx="276">
                  <c:v>2013</c:v>
                </c:pt>
                <c:pt idx="288">
                  <c:v>2014</c:v>
                </c:pt>
                <c:pt idx="300">
                  <c:v>2015</c:v>
                </c:pt>
              </c:numCache>
            </c:numRef>
          </c:cat>
          <c:val>
            <c:numRef>
              <c:f>Sheet1!$D$2:$D$308</c:f>
              <c:numCache>
                <c:formatCode>_(#,##0.0_);_(\-#,##0.0_)</c:formatCode>
                <c:ptCount val="307"/>
                <c:pt idx="0">
                  <c:v>3.5228374019886601</c:v>
                </c:pt>
                <c:pt idx="1">
                  <c:v>2.9891759868735002</c:v>
                </c:pt>
                <c:pt idx="2">
                  <c:v>2.39889366408031</c:v>
                </c:pt>
                <c:pt idx="3">
                  <c:v>1.4199052094319</c:v>
                </c:pt>
                <c:pt idx="4">
                  <c:v>0.29985830041608702</c:v>
                </c:pt>
                <c:pt idx="5">
                  <c:v>-1.1379068049534999</c:v>
                </c:pt>
                <c:pt idx="6">
                  <c:v>-1.71239983496363</c:v>
                </c:pt>
                <c:pt idx="7">
                  <c:v>-2.12945700836441</c:v>
                </c:pt>
                <c:pt idx="8">
                  <c:v>-3.6991472901679301</c:v>
                </c:pt>
                <c:pt idx="9">
                  <c:v>-3.94805867199211</c:v>
                </c:pt>
                <c:pt idx="10">
                  <c:v>-4.1050501073263801</c:v>
                </c:pt>
                <c:pt idx="11">
                  <c:v>-3.7543357164631699</c:v>
                </c:pt>
                <c:pt idx="12">
                  <c:v>-3.7824983636321101</c:v>
                </c:pt>
                <c:pt idx="13">
                  <c:v>-4.0418613354090898</c:v>
                </c:pt>
                <c:pt idx="14">
                  <c:v>-4.2565499905158903</c:v>
                </c:pt>
                <c:pt idx="15">
                  <c:v>-4.1092836514573499</c:v>
                </c:pt>
                <c:pt idx="16">
                  <c:v>-3.4260544050605501</c:v>
                </c:pt>
                <c:pt idx="17">
                  <c:v>-2.77031376089468</c:v>
                </c:pt>
                <c:pt idx="18">
                  <c:v>-2.2810747703638201</c:v>
                </c:pt>
                <c:pt idx="19">
                  <c:v>-2.2265546402040099</c:v>
                </c:pt>
                <c:pt idx="20">
                  <c:v>-1.9566451422082201</c:v>
                </c:pt>
                <c:pt idx="21">
                  <c:v>-1.27351691287993</c:v>
                </c:pt>
                <c:pt idx="22">
                  <c:v>-1.2521301470278801</c:v>
                </c:pt>
                <c:pt idx="23">
                  <c:v>-0.97222861132409499</c:v>
                </c:pt>
                <c:pt idx="24">
                  <c:v>-0.36795305315417998</c:v>
                </c:pt>
                <c:pt idx="25">
                  <c:v>0.29634148067733701</c:v>
                </c:pt>
                <c:pt idx="26">
                  <c:v>0.77511812215894405</c:v>
                </c:pt>
                <c:pt idx="27">
                  <c:v>1.56529318495971</c:v>
                </c:pt>
                <c:pt idx="28">
                  <c:v>1.9236553043504201</c:v>
                </c:pt>
                <c:pt idx="29">
                  <c:v>1.9551364833939699</c:v>
                </c:pt>
                <c:pt idx="30">
                  <c:v>2.4931565459932199</c:v>
                </c:pt>
                <c:pt idx="31">
                  <c:v>2.7170827929933798</c:v>
                </c:pt>
                <c:pt idx="32">
                  <c:v>4.1056465117371603</c:v>
                </c:pt>
                <c:pt idx="33">
                  <c:v>3.96166397958191</c:v>
                </c:pt>
                <c:pt idx="34">
                  <c:v>4.1396133862858999</c:v>
                </c:pt>
                <c:pt idx="35">
                  <c:v>4.1247397032154902</c:v>
                </c:pt>
                <c:pt idx="36">
                  <c:v>4.2995525106120702</c:v>
                </c:pt>
                <c:pt idx="37">
                  <c:v>4.1838190285640904</c:v>
                </c:pt>
                <c:pt idx="38">
                  <c:v>4.5022545103806797</c:v>
                </c:pt>
                <c:pt idx="39">
                  <c:v>3.97745287675462</c:v>
                </c:pt>
                <c:pt idx="40">
                  <c:v>3.3407092638977498</c:v>
                </c:pt>
                <c:pt idx="41">
                  <c:v>3.7738602900039502</c:v>
                </c:pt>
                <c:pt idx="42">
                  <c:v>3.3225627038522898</c:v>
                </c:pt>
                <c:pt idx="43">
                  <c:v>3.0144121207493799</c:v>
                </c:pt>
                <c:pt idx="44">
                  <c:v>2.5454988290027001</c:v>
                </c:pt>
                <c:pt idx="45">
                  <c:v>2.49370821835881</c:v>
                </c:pt>
                <c:pt idx="46">
                  <c:v>2.7455925857271901</c:v>
                </c:pt>
                <c:pt idx="47">
                  <c:v>3.1147555045404398</c:v>
                </c:pt>
                <c:pt idx="48">
                  <c:v>2.6302372065325001</c:v>
                </c:pt>
                <c:pt idx="49">
                  <c:v>3.5908238889503399</c:v>
                </c:pt>
                <c:pt idx="50">
                  <c:v>3.1234724476928299</c:v>
                </c:pt>
                <c:pt idx="51">
                  <c:v>3.3506702745492198</c:v>
                </c:pt>
                <c:pt idx="52">
                  <c:v>4.34577506712162</c:v>
                </c:pt>
                <c:pt idx="53">
                  <c:v>4.6667416900135903</c:v>
                </c:pt>
                <c:pt idx="54">
                  <c:v>4.7579222896830498</c:v>
                </c:pt>
                <c:pt idx="55">
                  <c:v>5.2803115202306703</c:v>
                </c:pt>
                <c:pt idx="56">
                  <c:v>5.6476676157079497</c:v>
                </c:pt>
                <c:pt idx="57">
                  <c:v>5.9203573787239598</c:v>
                </c:pt>
                <c:pt idx="58">
                  <c:v>5.8160026246170098</c:v>
                </c:pt>
                <c:pt idx="59">
                  <c:v>5.8319478864761498</c:v>
                </c:pt>
                <c:pt idx="60">
                  <c:v>6.3973520999125899</c:v>
                </c:pt>
                <c:pt idx="61">
                  <c:v>5.1376048159562204</c:v>
                </c:pt>
                <c:pt idx="62">
                  <c:v>5.9318587564811596</c:v>
                </c:pt>
                <c:pt idx="63">
                  <c:v>5.7505737558733703</c:v>
                </c:pt>
                <c:pt idx="64">
                  <c:v>4.9960920247783296</c:v>
                </c:pt>
                <c:pt idx="65">
                  <c:v>4.4050702117988596</c:v>
                </c:pt>
                <c:pt idx="66">
                  <c:v>3.83006795605493</c:v>
                </c:pt>
                <c:pt idx="67">
                  <c:v>3.3065467458573901</c:v>
                </c:pt>
                <c:pt idx="68">
                  <c:v>2.5301895280462401</c:v>
                </c:pt>
                <c:pt idx="69">
                  <c:v>2.17355835308839</c:v>
                </c:pt>
                <c:pt idx="70">
                  <c:v>2.22823445893868</c:v>
                </c:pt>
                <c:pt idx="71">
                  <c:v>1.1729665263440101</c:v>
                </c:pt>
                <c:pt idx="72">
                  <c:v>0.40548143168275902</c:v>
                </c:pt>
                <c:pt idx="73">
                  <c:v>4.54621373402124E-2</c:v>
                </c:pt>
                <c:pt idx="74">
                  <c:v>-1.11650264032529</c:v>
                </c:pt>
                <c:pt idx="75">
                  <c:v>-1.4704652340712301</c:v>
                </c:pt>
                <c:pt idx="76">
                  <c:v>-1.47031135499921</c:v>
                </c:pt>
                <c:pt idx="77">
                  <c:v>-1.97216824445575</c:v>
                </c:pt>
                <c:pt idx="78">
                  <c:v>-2.0141631060653098</c:v>
                </c:pt>
                <c:pt idx="79">
                  <c:v>-1.9707880399380799</c:v>
                </c:pt>
                <c:pt idx="80">
                  <c:v>-2.15039683731167</c:v>
                </c:pt>
                <c:pt idx="81">
                  <c:v>-2.36049005552902</c:v>
                </c:pt>
                <c:pt idx="82">
                  <c:v>-3.2266773630443502</c:v>
                </c:pt>
                <c:pt idx="83">
                  <c:v>-3.4510151802646698</c:v>
                </c:pt>
                <c:pt idx="84">
                  <c:v>-3.2177957812002602</c:v>
                </c:pt>
                <c:pt idx="85">
                  <c:v>-2.72061768256791</c:v>
                </c:pt>
                <c:pt idx="86">
                  <c:v>-3.3256058956042698</c:v>
                </c:pt>
                <c:pt idx="87">
                  <c:v>-2.8214772414964302</c:v>
                </c:pt>
                <c:pt idx="88">
                  <c:v>-3.60350235633691</c:v>
                </c:pt>
                <c:pt idx="89">
                  <c:v>-3.1464288491963002</c:v>
                </c:pt>
                <c:pt idx="90">
                  <c:v>-2.6656425516780402</c:v>
                </c:pt>
                <c:pt idx="91">
                  <c:v>-3.07685338372923</c:v>
                </c:pt>
                <c:pt idx="92">
                  <c:v>-2.8117602000952902</c:v>
                </c:pt>
                <c:pt idx="93">
                  <c:v>-2.7829675700174601</c:v>
                </c:pt>
                <c:pt idx="94">
                  <c:v>-1.9810093966061799</c:v>
                </c:pt>
                <c:pt idx="95">
                  <c:v>-1.45244555358649</c:v>
                </c:pt>
                <c:pt idx="96">
                  <c:v>-2.1194840013759402</c:v>
                </c:pt>
                <c:pt idx="97">
                  <c:v>-2.2995547087396901</c:v>
                </c:pt>
                <c:pt idx="98">
                  <c:v>-1.2742827744559899</c:v>
                </c:pt>
                <c:pt idx="99">
                  <c:v>-2.4245230036178098</c:v>
                </c:pt>
                <c:pt idx="100">
                  <c:v>-2.47290671573472</c:v>
                </c:pt>
                <c:pt idx="101">
                  <c:v>-3.6533451750360402</c:v>
                </c:pt>
                <c:pt idx="102">
                  <c:v>-5.3066700719699096</c:v>
                </c:pt>
                <c:pt idx="103">
                  <c:v>-5.6588824206769202</c:v>
                </c:pt>
                <c:pt idx="104">
                  <c:v>-6.0404598560137597</c:v>
                </c:pt>
                <c:pt idx="105">
                  <c:v>-5.9763330114321302</c:v>
                </c:pt>
                <c:pt idx="106">
                  <c:v>-6.2736262204737496</c:v>
                </c:pt>
                <c:pt idx="107">
                  <c:v>-6.5136348130573003</c:v>
                </c:pt>
                <c:pt idx="108">
                  <c:v>-5.8735534313361502</c:v>
                </c:pt>
                <c:pt idx="109">
                  <c:v>-5.8068240760948999</c:v>
                </c:pt>
                <c:pt idx="110">
                  <c:v>-6.2867448151454903</c:v>
                </c:pt>
                <c:pt idx="111">
                  <c:v>-5.7033935306457701</c:v>
                </c:pt>
                <c:pt idx="112">
                  <c:v>-5.0152064180081997</c:v>
                </c:pt>
                <c:pt idx="113">
                  <c:v>-3.8530020315341802</c:v>
                </c:pt>
                <c:pt idx="114">
                  <c:v>-2.1363273288450402</c:v>
                </c:pt>
                <c:pt idx="115">
                  <c:v>-1.7368967529914601</c:v>
                </c:pt>
                <c:pt idx="116">
                  <c:v>-1.2204641064444299</c:v>
                </c:pt>
                <c:pt idx="117">
                  <c:v>-1.16236746478554</c:v>
                </c:pt>
                <c:pt idx="118">
                  <c:v>-1.74072400447767</c:v>
                </c:pt>
                <c:pt idx="119">
                  <c:v>-1.6032752599351401</c:v>
                </c:pt>
                <c:pt idx="120">
                  <c:v>-1.9292603046110199</c:v>
                </c:pt>
                <c:pt idx="121">
                  <c:v>-2.05618401572249</c:v>
                </c:pt>
                <c:pt idx="122">
                  <c:v>-1.60343967634979</c:v>
                </c:pt>
                <c:pt idx="123">
                  <c:v>-1.2741883485501</c:v>
                </c:pt>
                <c:pt idx="124">
                  <c:v>-0.89648569082818397</c:v>
                </c:pt>
                <c:pt idx="125">
                  <c:v>-1.11322451678156</c:v>
                </c:pt>
                <c:pt idx="126">
                  <c:v>-1.91802600597069</c:v>
                </c:pt>
                <c:pt idx="127">
                  <c:v>-1.64228835014451</c:v>
                </c:pt>
                <c:pt idx="128">
                  <c:v>-2.1047347958435298</c:v>
                </c:pt>
                <c:pt idx="129">
                  <c:v>-2.2944495690928099</c:v>
                </c:pt>
                <c:pt idx="130">
                  <c:v>-1.70485200146961</c:v>
                </c:pt>
                <c:pt idx="131">
                  <c:v>-1.98230099369559</c:v>
                </c:pt>
                <c:pt idx="132">
                  <c:v>-2.0051805027207301</c:v>
                </c:pt>
                <c:pt idx="133">
                  <c:v>-2.10903567090361</c:v>
                </c:pt>
                <c:pt idx="134">
                  <c:v>-2.1282418221631199</c:v>
                </c:pt>
                <c:pt idx="135">
                  <c:v>-3.0189854864951999</c:v>
                </c:pt>
                <c:pt idx="136">
                  <c:v>-4.1301290137724598</c:v>
                </c:pt>
                <c:pt idx="137">
                  <c:v>-4.37833001771269</c:v>
                </c:pt>
                <c:pt idx="138">
                  <c:v>-3.9332371619372699</c:v>
                </c:pt>
                <c:pt idx="139">
                  <c:v>-3.9834958876521398</c:v>
                </c:pt>
                <c:pt idx="140">
                  <c:v>-4.78391763819097</c:v>
                </c:pt>
                <c:pt idx="141">
                  <c:v>-5.67486591530339</c:v>
                </c:pt>
                <c:pt idx="142">
                  <c:v>-6.2650909835919899</c:v>
                </c:pt>
                <c:pt idx="143">
                  <c:v>-5.8290457925422503</c:v>
                </c:pt>
                <c:pt idx="144">
                  <c:v>-5.9489058596917097</c:v>
                </c:pt>
                <c:pt idx="145">
                  <c:v>-5.9121604286723901</c:v>
                </c:pt>
                <c:pt idx="146">
                  <c:v>-6.7187126227972298</c:v>
                </c:pt>
                <c:pt idx="147">
                  <c:v>-5.6283526045591499</c:v>
                </c:pt>
                <c:pt idx="148">
                  <c:v>-4.91043166736653</c:v>
                </c:pt>
                <c:pt idx="149">
                  <c:v>-4.0355054317936103</c:v>
                </c:pt>
                <c:pt idx="150">
                  <c:v>-4.3152330569855701</c:v>
                </c:pt>
                <c:pt idx="151">
                  <c:v>-3.8698979702710501</c:v>
                </c:pt>
                <c:pt idx="152">
                  <c:v>-1.9558543097279699</c:v>
                </c:pt>
                <c:pt idx="153">
                  <c:v>-0.34086744620422499</c:v>
                </c:pt>
                <c:pt idx="154">
                  <c:v>0.65802495250107795</c:v>
                </c:pt>
                <c:pt idx="155">
                  <c:v>0.83856097436949795</c:v>
                </c:pt>
                <c:pt idx="156">
                  <c:v>1.87531891037322</c:v>
                </c:pt>
                <c:pt idx="157">
                  <c:v>2.4903636968408001</c:v>
                </c:pt>
                <c:pt idx="158">
                  <c:v>3.7800797214539998</c:v>
                </c:pt>
                <c:pt idx="159">
                  <c:v>2.8754058632044499</c:v>
                </c:pt>
                <c:pt idx="160">
                  <c:v>3.1293296610425698</c:v>
                </c:pt>
                <c:pt idx="161">
                  <c:v>2.77304175137765</c:v>
                </c:pt>
                <c:pt idx="162">
                  <c:v>3.95366601840673</c:v>
                </c:pt>
                <c:pt idx="163">
                  <c:v>3.9422781888845102</c:v>
                </c:pt>
                <c:pt idx="164">
                  <c:v>3.4411383263438902</c:v>
                </c:pt>
                <c:pt idx="165">
                  <c:v>2.98301093478366</c:v>
                </c:pt>
                <c:pt idx="166">
                  <c:v>2.4980667650569299</c:v>
                </c:pt>
                <c:pt idx="167">
                  <c:v>3.0830402318473098</c:v>
                </c:pt>
                <c:pt idx="168">
                  <c:v>2.5161273863914699</c:v>
                </c:pt>
                <c:pt idx="169">
                  <c:v>2.1135584915379</c:v>
                </c:pt>
                <c:pt idx="170">
                  <c:v>1.81485348127103</c:v>
                </c:pt>
                <c:pt idx="171">
                  <c:v>3.4358175707012699</c:v>
                </c:pt>
                <c:pt idx="172">
                  <c:v>3.6631934550466299</c:v>
                </c:pt>
                <c:pt idx="173">
                  <c:v>3.93638067458087</c:v>
                </c:pt>
                <c:pt idx="174">
                  <c:v>3.49080533496655</c:v>
                </c:pt>
                <c:pt idx="175">
                  <c:v>3.0344606724585201</c:v>
                </c:pt>
                <c:pt idx="176">
                  <c:v>3.8105510889756702</c:v>
                </c:pt>
                <c:pt idx="177">
                  <c:v>4.2645575602110197</c:v>
                </c:pt>
                <c:pt idx="178">
                  <c:v>4.60483663171195</c:v>
                </c:pt>
                <c:pt idx="179">
                  <c:v>3.47375862303321</c:v>
                </c:pt>
                <c:pt idx="180">
                  <c:v>3.9124978072277798</c:v>
                </c:pt>
                <c:pt idx="181">
                  <c:v>4.1702393014441599</c:v>
                </c:pt>
                <c:pt idx="182">
                  <c:v>4.1369211495401803</c:v>
                </c:pt>
                <c:pt idx="183">
                  <c:v>3.3316847705120098</c:v>
                </c:pt>
                <c:pt idx="184">
                  <c:v>2.3361799240552599</c:v>
                </c:pt>
                <c:pt idx="185">
                  <c:v>2.6158273798376199</c:v>
                </c:pt>
                <c:pt idx="186">
                  <c:v>2.1541138539871598</c:v>
                </c:pt>
                <c:pt idx="187">
                  <c:v>2.2874468811105801</c:v>
                </c:pt>
                <c:pt idx="188">
                  <c:v>1.46983155724362</c:v>
                </c:pt>
                <c:pt idx="189">
                  <c:v>1.5512767820000199</c:v>
                </c:pt>
                <c:pt idx="190">
                  <c:v>1.8140997159691501</c:v>
                </c:pt>
                <c:pt idx="191">
                  <c:v>2.3534644692196198</c:v>
                </c:pt>
                <c:pt idx="192">
                  <c:v>2.2556619652874899</c:v>
                </c:pt>
                <c:pt idx="193">
                  <c:v>2.5161790430940298</c:v>
                </c:pt>
                <c:pt idx="194">
                  <c:v>3.3326378813411601</c:v>
                </c:pt>
                <c:pt idx="195">
                  <c:v>3.4094616378524498</c:v>
                </c:pt>
                <c:pt idx="196">
                  <c:v>5.1208691517119798</c:v>
                </c:pt>
                <c:pt idx="197">
                  <c:v>4.6439778684286201</c:v>
                </c:pt>
                <c:pt idx="198">
                  <c:v>5.3868678950195301</c:v>
                </c:pt>
                <c:pt idx="199">
                  <c:v>6.32611418738193</c:v>
                </c:pt>
                <c:pt idx="200">
                  <c:v>6.4154390541537696</c:v>
                </c:pt>
                <c:pt idx="201">
                  <c:v>6.1141963123558796</c:v>
                </c:pt>
                <c:pt idx="202">
                  <c:v>6.4339380752889799</c:v>
                </c:pt>
                <c:pt idx="203">
                  <c:v>7.0796107981551799</c:v>
                </c:pt>
                <c:pt idx="204">
                  <c:v>6.5309312647240096</c:v>
                </c:pt>
                <c:pt idx="205">
                  <c:v>5.8633159200812601</c:v>
                </c:pt>
                <c:pt idx="206">
                  <c:v>5.01086462724522</c:v>
                </c:pt>
                <c:pt idx="207">
                  <c:v>4.4792979921123601</c:v>
                </c:pt>
                <c:pt idx="208">
                  <c:v>3.54052979255591</c:v>
                </c:pt>
                <c:pt idx="209">
                  <c:v>3.43517308793716</c:v>
                </c:pt>
                <c:pt idx="210">
                  <c:v>2.5670195522471899</c:v>
                </c:pt>
                <c:pt idx="211">
                  <c:v>1.48027032750078</c:v>
                </c:pt>
                <c:pt idx="212">
                  <c:v>1.0119293493511901</c:v>
                </c:pt>
                <c:pt idx="213">
                  <c:v>0.72293992664808904</c:v>
                </c:pt>
                <c:pt idx="214">
                  <c:v>-0.62991400710052303</c:v>
                </c:pt>
                <c:pt idx="215">
                  <c:v>-1.8905557677182001</c:v>
                </c:pt>
                <c:pt idx="216">
                  <c:v>-1.84959529493286</c:v>
                </c:pt>
                <c:pt idx="217">
                  <c:v>-1.76483350116499</c:v>
                </c:pt>
                <c:pt idx="218">
                  <c:v>-2.7916353773666698</c:v>
                </c:pt>
                <c:pt idx="219">
                  <c:v>-2.88290949148888</c:v>
                </c:pt>
                <c:pt idx="220">
                  <c:v>-4.19980800614122</c:v>
                </c:pt>
                <c:pt idx="221">
                  <c:v>-5.0371335399843398</c:v>
                </c:pt>
                <c:pt idx="222">
                  <c:v>-5.1150976793181302</c:v>
                </c:pt>
                <c:pt idx="223">
                  <c:v>-5.5528001536298399</c:v>
                </c:pt>
                <c:pt idx="224">
                  <c:v>-6.2449378702450602</c:v>
                </c:pt>
                <c:pt idx="225">
                  <c:v>-7.2620343822590803</c:v>
                </c:pt>
                <c:pt idx="226">
                  <c:v>-7.5339377729211696</c:v>
                </c:pt>
                <c:pt idx="227">
                  <c:v>-7.7725673294037199</c:v>
                </c:pt>
                <c:pt idx="228">
                  <c:v>-8.2462576566499592</c:v>
                </c:pt>
                <c:pt idx="229">
                  <c:v>-9.1246396937008107</c:v>
                </c:pt>
                <c:pt idx="230">
                  <c:v>-9.4445164724088499</c:v>
                </c:pt>
                <c:pt idx="231">
                  <c:v>-10.569418734574</c:v>
                </c:pt>
                <c:pt idx="232">
                  <c:v>-10.2911437472095</c:v>
                </c:pt>
                <c:pt idx="233">
                  <c:v>-10.3474704412079</c:v>
                </c:pt>
                <c:pt idx="234">
                  <c:v>-10.8978929460053</c:v>
                </c:pt>
                <c:pt idx="235">
                  <c:v>-11.422047583566499</c:v>
                </c:pt>
                <c:pt idx="236">
                  <c:v>-10.926452396288999</c:v>
                </c:pt>
                <c:pt idx="237">
                  <c:v>-10.3709309801309</c:v>
                </c:pt>
                <c:pt idx="238">
                  <c:v>-10.025603804993899</c:v>
                </c:pt>
                <c:pt idx="239">
                  <c:v>-9.4379722426898294</c:v>
                </c:pt>
                <c:pt idx="240">
                  <c:v>-9.3402804832111492</c:v>
                </c:pt>
                <c:pt idx="241">
                  <c:v>-8.2910942607868208</c:v>
                </c:pt>
                <c:pt idx="242">
                  <c:v>-6.3094680238707097</c:v>
                </c:pt>
                <c:pt idx="243">
                  <c:v>-4.54657891210298</c:v>
                </c:pt>
                <c:pt idx="244">
                  <c:v>-1.82056963152887</c:v>
                </c:pt>
                <c:pt idx="245">
                  <c:v>-0.25029855265727702</c:v>
                </c:pt>
                <c:pt idx="246">
                  <c:v>1.83106767809488</c:v>
                </c:pt>
                <c:pt idx="247">
                  <c:v>3.9448282029315398</c:v>
                </c:pt>
                <c:pt idx="248">
                  <c:v>5.2514167090244497</c:v>
                </c:pt>
                <c:pt idx="249">
                  <c:v>6.0649597215385196</c:v>
                </c:pt>
                <c:pt idx="250">
                  <c:v>6.36009946861033</c:v>
                </c:pt>
                <c:pt idx="251">
                  <c:v>6.9037945750051604</c:v>
                </c:pt>
                <c:pt idx="252">
                  <c:v>7.9855994238469297</c:v>
                </c:pt>
                <c:pt idx="253">
                  <c:v>8.1874536024625506</c:v>
                </c:pt>
                <c:pt idx="254">
                  <c:v>7.6851291379875502</c:v>
                </c:pt>
                <c:pt idx="255">
                  <c:v>8.26861994051837</c:v>
                </c:pt>
                <c:pt idx="256">
                  <c:v>5.6276112040635899</c:v>
                </c:pt>
                <c:pt idx="257">
                  <c:v>5.6971214107977497</c:v>
                </c:pt>
                <c:pt idx="258">
                  <c:v>5.0286834516959402</c:v>
                </c:pt>
                <c:pt idx="259">
                  <c:v>5.0750650876976202</c:v>
                </c:pt>
                <c:pt idx="260">
                  <c:v>4.84050080801555</c:v>
                </c:pt>
                <c:pt idx="261">
                  <c:v>5.4918130266449898</c:v>
                </c:pt>
                <c:pt idx="262">
                  <c:v>6.7959551214366298</c:v>
                </c:pt>
                <c:pt idx="263">
                  <c:v>6.7440083212074899</c:v>
                </c:pt>
                <c:pt idx="264">
                  <c:v>6.9204037610214897</c:v>
                </c:pt>
                <c:pt idx="265">
                  <c:v>7.2391202554446901</c:v>
                </c:pt>
                <c:pt idx="266">
                  <c:v>8.2951531778466503</c:v>
                </c:pt>
                <c:pt idx="267">
                  <c:v>7.7803858180672902</c:v>
                </c:pt>
                <c:pt idx="268">
                  <c:v>9.3277633905098707</c:v>
                </c:pt>
                <c:pt idx="269">
                  <c:v>9.2258038203334998</c:v>
                </c:pt>
                <c:pt idx="270">
                  <c:v>8.5918097536051796</c:v>
                </c:pt>
                <c:pt idx="271">
                  <c:v>7.8325890421010298</c:v>
                </c:pt>
                <c:pt idx="272">
                  <c:v>7.2692443434428897</c:v>
                </c:pt>
                <c:pt idx="273">
                  <c:v>6.6720906787663097</c:v>
                </c:pt>
                <c:pt idx="274">
                  <c:v>5.5201604938356104</c:v>
                </c:pt>
                <c:pt idx="275">
                  <c:v>5.3072844101650896</c:v>
                </c:pt>
                <c:pt idx="276">
                  <c:v>4.91952077974108</c:v>
                </c:pt>
                <c:pt idx="277">
                  <c:v>4.6374386294875496</c:v>
                </c:pt>
                <c:pt idx="278">
                  <c:v>3.23166175997736</c:v>
                </c:pt>
                <c:pt idx="279">
                  <c:v>3.1587717649120601</c:v>
                </c:pt>
                <c:pt idx="280">
                  <c:v>2.5078576255351499</c:v>
                </c:pt>
                <c:pt idx="281">
                  <c:v>1.83928094229175</c:v>
                </c:pt>
                <c:pt idx="282">
                  <c:v>2.4104841352428998</c:v>
                </c:pt>
                <c:pt idx="283">
                  <c:v>3.1100537762190199</c:v>
                </c:pt>
                <c:pt idx="284">
                  <c:v>3.7391896493704402</c:v>
                </c:pt>
                <c:pt idx="285">
                  <c:v>3.8949560607714502</c:v>
                </c:pt>
                <c:pt idx="286">
                  <c:v>4.7058665345619701</c:v>
                </c:pt>
                <c:pt idx="287">
                  <c:v>4.7059155435477598</c:v>
                </c:pt>
                <c:pt idx="288">
                  <c:v>4.5860432567622</c:v>
                </c:pt>
                <c:pt idx="289">
                  <c:v>4.6085023301268704</c:v>
                </c:pt>
                <c:pt idx="290">
                  <c:v>5.3591503504314497</c:v>
                </c:pt>
                <c:pt idx="291">
                  <c:v>5.4825557762309698</c:v>
                </c:pt>
                <c:pt idx="292">
                  <c:v>5.3845693526752596</c:v>
                </c:pt>
                <c:pt idx="293">
                  <c:v>5.6266314751879998</c:v>
                </c:pt>
                <c:pt idx="294">
                  <c:v>5.6128436007333598</c:v>
                </c:pt>
                <c:pt idx="295">
                  <c:v>5.1678106873327003</c:v>
                </c:pt>
                <c:pt idx="296">
                  <c:v>4.8331525860304101</c:v>
                </c:pt>
                <c:pt idx="297">
                  <c:v>5.1044521028741601</c:v>
                </c:pt>
                <c:pt idx="298">
                  <c:v>4.64246955983627</c:v>
                </c:pt>
                <c:pt idx="299">
                  <c:v>5.14660807371411</c:v>
                </c:pt>
                <c:pt idx="300">
                  <c:v>5.1603462964636497</c:v>
                </c:pt>
                <c:pt idx="301">
                  <c:v>4.8766084359367596</c:v>
                </c:pt>
                <c:pt idx="302">
                  <c:v>4.0887712945138501</c:v>
                </c:pt>
                <c:pt idx="303">
                  <c:v>3.9413696986771898</c:v>
                </c:pt>
                <c:pt idx="304">
                  <c:v>4.2378714720789503</c:v>
                </c:pt>
                <c:pt idx="305">
                  <c:v>3.9580938054337298</c:v>
                </c:pt>
                <c:pt idx="306">
                  <c:v>4.0898890415803297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446144"/>
        <c:axId val="35447936"/>
      </c:lineChart>
      <c:catAx>
        <c:axId val="35446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>
            <a:solidFill>
              <a:schemeClr val="tx2"/>
            </a:solidFill>
          </a:ln>
        </c:spPr>
        <c:txPr>
          <a:bodyPr rot="2700000"/>
          <a:lstStyle/>
          <a:p>
            <a:pPr>
              <a:defRPr/>
            </a:pPr>
            <a:endParaRPr lang="en-US"/>
          </a:p>
        </c:txPr>
        <c:crossAx val="35447936"/>
        <c:crosses val="autoZero"/>
        <c:auto val="1"/>
        <c:lblAlgn val="ctr"/>
        <c:lblOffset val="100"/>
        <c:tickLblSkip val="24"/>
        <c:tickMarkSkip val="24"/>
        <c:noMultiLvlLbl val="0"/>
      </c:catAx>
      <c:valAx>
        <c:axId val="35447936"/>
        <c:scaling>
          <c:orientation val="minMax"/>
          <c:max val="15"/>
          <c:min val="-12"/>
        </c:scaling>
        <c:delete val="0"/>
        <c:axPos val="l"/>
        <c:majorGridlines>
          <c:spPr>
            <a:ln>
              <a:solidFill>
                <a:schemeClr val="tx2">
                  <a:lumMod val="65000"/>
                </a:schemeClr>
              </a:solidFill>
            </a:ln>
          </c:spPr>
        </c:majorGridlines>
        <c:numFmt formatCode="#,##0" sourceLinked="0"/>
        <c:majorTickMark val="out"/>
        <c:minorTickMark val="none"/>
        <c:tickLblPos val="nextTo"/>
        <c:spPr>
          <a:ln>
            <a:solidFill>
              <a:schemeClr val="tx2"/>
            </a:solidFill>
          </a:ln>
        </c:spPr>
        <c:crossAx val="35446144"/>
        <c:crosses val="autoZero"/>
        <c:crossBetween val="between"/>
        <c:majorUnit val="3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9.0168416441542873E-2"/>
          <c:y val="2.5012410133515916E-2"/>
          <c:w val="0.69003538538367926"/>
          <c:h val="0.1328060492502533"/>
        </c:manualLayout>
      </c:layout>
      <c:overlay val="0"/>
      <c:spPr>
        <a:ln>
          <a:noFill/>
        </a:ln>
      </c:sp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0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952331061826182E-2"/>
          <c:y val="2.8310572504897609E-2"/>
          <c:w val="0.8916488043161529"/>
          <c:h val="0.8502597939146496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Occupancy % Chg</c:v>
                </c:pt>
              </c:strCache>
            </c:strRef>
          </c:tx>
          <c:spPr>
            <a:ln w="50800">
              <a:solidFill>
                <a:srgbClr val="3B3BFF"/>
              </a:solidFill>
            </a:ln>
          </c:spPr>
          <c:marker>
            <c:symbol val="none"/>
          </c:marker>
          <c:cat>
            <c:numRef>
              <c:f>Sheet1!$A$2:$A$308</c:f>
              <c:numCache>
                <c:formatCode>General</c:formatCode>
                <c:ptCount val="307"/>
                <c:pt idx="0">
                  <c:v>1990</c:v>
                </c:pt>
                <c:pt idx="12">
                  <c:v>1991</c:v>
                </c:pt>
                <c:pt idx="24">
                  <c:v>1992</c:v>
                </c:pt>
                <c:pt idx="36">
                  <c:v>1993</c:v>
                </c:pt>
                <c:pt idx="48">
                  <c:v>1994</c:v>
                </c:pt>
                <c:pt idx="60">
                  <c:v>1995</c:v>
                </c:pt>
                <c:pt idx="72">
                  <c:v>1996</c:v>
                </c:pt>
                <c:pt idx="84">
                  <c:v>1997</c:v>
                </c:pt>
                <c:pt idx="96">
                  <c:v>1998</c:v>
                </c:pt>
                <c:pt idx="108">
                  <c:v>1999</c:v>
                </c:pt>
                <c:pt idx="120">
                  <c:v>2000</c:v>
                </c:pt>
                <c:pt idx="132">
                  <c:v>2001</c:v>
                </c:pt>
                <c:pt idx="144">
                  <c:v>2002</c:v>
                </c:pt>
                <c:pt idx="156">
                  <c:v>2003</c:v>
                </c:pt>
                <c:pt idx="168">
                  <c:v>2004</c:v>
                </c:pt>
                <c:pt idx="180">
                  <c:v>2005</c:v>
                </c:pt>
                <c:pt idx="192">
                  <c:v>2006</c:v>
                </c:pt>
                <c:pt idx="204">
                  <c:v>2007</c:v>
                </c:pt>
                <c:pt idx="216">
                  <c:v>2008</c:v>
                </c:pt>
                <c:pt idx="228">
                  <c:v>2009</c:v>
                </c:pt>
                <c:pt idx="240">
                  <c:v>2010</c:v>
                </c:pt>
                <c:pt idx="252">
                  <c:v>2011</c:v>
                </c:pt>
                <c:pt idx="264">
                  <c:v>2012</c:v>
                </c:pt>
                <c:pt idx="276">
                  <c:v>2013</c:v>
                </c:pt>
                <c:pt idx="288">
                  <c:v>2014</c:v>
                </c:pt>
                <c:pt idx="300">
                  <c:v>2015</c:v>
                </c:pt>
              </c:numCache>
            </c:numRef>
          </c:cat>
          <c:val>
            <c:numRef>
              <c:f>Sheet1!$B$2:$B$308</c:f>
              <c:numCache>
                <c:formatCode>_(#,##0.0_);_(\-#,##0.0_)</c:formatCode>
                <c:ptCount val="307"/>
                <c:pt idx="0">
                  <c:v>3.5228374019886601</c:v>
                </c:pt>
                <c:pt idx="1">
                  <c:v>2.9891759868735002</c:v>
                </c:pt>
                <c:pt idx="2">
                  <c:v>2.39889366408031</c:v>
                </c:pt>
                <c:pt idx="3">
                  <c:v>1.4199052094319</c:v>
                </c:pt>
                <c:pt idx="4">
                  <c:v>0.29985830041608702</c:v>
                </c:pt>
                <c:pt idx="5">
                  <c:v>-1.1379068049534999</c:v>
                </c:pt>
                <c:pt idx="6">
                  <c:v>-1.71239983496363</c:v>
                </c:pt>
                <c:pt idx="7">
                  <c:v>-2.12945700836441</c:v>
                </c:pt>
                <c:pt idx="8">
                  <c:v>-3.6991472901679301</c:v>
                </c:pt>
                <c:pt idx="9">
                  <c:v>-3.94805867199211</c:v>
                </c:pt>
                <c:pt idx="10">
                  <c:v>-4.1050501073263801</c:v>
                </c:pt>
                <c:pt idx="11">
                  <c:v>-3.7543357164631699</c:v>
                </c:pt>
                <c:pt idx="12">
                  <c:v>-3.7824983636321101</c:v>
                </c:pt>
                <c:pt idx="13">
                  <c:v>-4.0418613354090898</c:v>
                </c:pt>
                <c:pt idx="14">
                  <c:v>-4.2565499905158903</c:v>
                </c:pt>
                <c:pt idx="15">
                  <c:v>-4.1092836514573499</c:v>
                </c:pt>
                <c:pt idx="16">
                  <c:v>-3.4260544050605501</c:v>
                </c:pt>
                <c:pt idx="17">
                  <c:v>-2.77031376089468</c:v>
                </c:pt>
                <c:pt idx="18">
                  <c:v>-2.2810747703638201</c:v>
                </c:pt>
                <c:pt idx="19">
                  <c:v>-2.2265546402040099</c:v>
                </c:pt>
                <c:pt idx="20">
                  <c:v>-1.9566451422082201</c:v>
                </c:pt>
                <c:pt idx="21">
                  <c:v>-1.27351691287993</c:v>
                </c:pt>
                <c:pt idx="22">
                  <c:v>-1.2521301470278801</c:v>
                </c:pt>
                <c:pt idx="23">
                  <c:v>-0.97222861132409499</c:v>
                </c:pt>
                <c:pt idx="24">
                  <c:v>-0.36795305315417998</c:v>
                </c:pt>
                <c:pt idx="25">
                  <c:v>0.29634148067733701</c:v>
                </c:pt>
                <c:pt idx="26">
                  <c:v>0.77511812215894405</c:v>
                </c:pt>
                <c:pt idx="27">
                  <c:v>1.56529318495971</c:v>
                </c:pt>
                <c:pt idx="28">
                  <c:v>1.9236553043504201</c:v>
                </c:pt>
                <c:pt idx="29">
                  <c:v>1.9551364833939699</c:v>
                </c:pt>
                <c:pt idx="30">
                  <c:v>2.4931565459932199</c:v>
                </c:pt>
                <c:pt idx="31">
                  <c:v>2.7170827929933798</c:v>
                </c:pt>
                <c:pt idx="32">
                  <c:v>4.1056465117371603</c:v>
                </c:pt>
                <c:pt idx="33">
                  <c:v>3.96166397958191</c:v>
                </c:pt>
                <c:pt idx="34">
                  <c:v>4.1396133862858999</c:v>
                </c:pt>
                <c:pt idx="35">
                  <c:v>4.1247397032154902</c:v>
                </c:pt>
                <c:pt idx="36">
                  <c:v>4.2995525106120702</c:v>
                </c:pt>
                <c:pt idx="37">
                  <c:v>4.1838190285640904</c:v>
                </c:pt>
                <c:pt idx="38">
                  <c:v>4.5022545103806797</c:v>
                </c:pt>
                <c:pt idx="39">
                  <c:v>3.97745287675462</c:v>
                </c:pt>
                <c:pt idx="40">
                  <c:v>3.3407092638977498</c:v>
                </c:pt>
                <c:pt idx="41">
                  <c:v>3.7738602900039502</c:v>
                </c:pt>
                <c:pt idx="42">
                  <c:v>3.3225627038522898</c:v>
                </c:pt>
                <c:pt idx="43">
                  <c:v>3.0144121207493799</c:v>
                </c:pt>
                <c:pt idx="44">
                  <c:v>2.5454988290027001</c:v>
                </c:pt>
                <c:pt idx="45">
                  <c:v>2.49370821835881</c:v>
                </c:pt>
                <c:pt idx="46">
                  <c:v>2.7455925857271901</c:v>
                </c:pt>
                <c:pt idx="47">
                  <c:v>3.1147555045404398</c:v>
                </c:pt>
                <c:pt idx="48">
                  <c:v>2.6302372065325001</c:v>
                </c:pt>
                <c:pt idx="49">
                  <c:v>3.5908238889503399</c:v>
                </c:pt>
                <c:pt idx="50">
                  <c:v>3.1234724476928299</c:v>
                </c:pt>
                <c:pt idx="51">
                  <c:v>3.3506702745492198</c:v>
                </c:pt>
                <c:pt idx="52">
                  <c:v>4.34577506712162</c:v>
                </c:pt>
                <c:pt idx="53">
                  <c:v>4.6667416900135903</c:v>
                </c:pt>
                <c:pt idx="54">
                  <c:v>4.7579222896830498</c:v>
                </c:pt>
                <c:pt idx="55">
                  <c:v>5.2803115202306703</c:v>
                </c:pt>
                <c:pt idx="56">
                  <c:v>5.6476676157079497</c:v>
                </c:pt>
                <c:pt idx="57">
                  <c:v>5.9203573787239598</c:v>
                </c:pt>
                <c:pt idx="58">
                  <c:v>5.8160026246170098</c:v>
                </c:pt>
                <c:pt idx="59">
                  <c:v>5.8319478864761498</c:v>
                </c:pt>
                <c:pt idx="60">
                  <c:v>6.3973520999125899</c:v>
                </c:pt>
                <c:pt idx="61">
                  <c:v>5.1376048159562204</c:v>
                </c:pt>
                <c:pt idx="62">
                  <c:v>5.9318587564811596</c:v>
                </c:pt>
                <c:pt idx="63">
                  <c:v>5.7505737558733703</c:v>
                </c:pt>
                <c:pt idx="64">
                  <c:v>4.9960920247783296</c:v>
                </c:pt>
                <c:pt idx="65">
                  <c:v>4.4050702117988596</c:v>
                </c:pt>
                <c:pt idx="66">
                  <c:v>3.83006795605493</c:v>
                </c:pt>
                <c:pt idx="67">
                  <c:v>3.3065467458573901</c:v>
                </c:pt>
                <c:pt idx="68">
                  <c:v>2.5301895280462401</c:v>
                </c:pt>
                <c:pt idx="69">
                  <c:v>2.17355835308839</c:v>
                </c:pt>
                <c:pt idx="70">
                  <c:v>2.22823445893868</c:v>
                </c:pt>
                <c:pt idx="71">
                  <c:v>1.1729665263440101</c:v>
                </c:pt>
                <c:pt idx="72">
                  <c:v>0.40548143168275902</c:v>
                </c:pt>
                <c:pt idx="73">
                  <c:v>4.54621373402124E-2</c:v>
                </c:pt>
                <c:pt idx="74">
                  <c:v>-1.11650264032529</c:v>
                </c:pt>
                <c:pt idx="75">
                  <c:v>-1.4704652340712301</c:v>
                </c:pt>
                <c:pt idx="76">
                  <c:v>-1.47031135499921</c:v>
                </c:pt>
                <c:pt idx="77">
                  <c:v>-1.97216824445575</c:v>
                </c:pt>
                <c:pt idx="78">
                  <c:v>-2.0141631060653098</c:v>
                </c:pt>
                <c:pt idx="79">
                  <c:v>-1.9707880399380799</c:v>
                </c:pt>
                <c:pt idx="80">
                  <c:v>-2.15039683731167</c:v>
                </c:pt>
                <c:pt idx="81">
                  <c:v>-2.36049005552902</c:v>
                </c:pt>
                <c:pt idx="82">
                  <c:v>-3.2266773630443502</c:v>
                </c:pt>
                <c:pt idx="83">
                  <c:v>-3.4510151802646698</c:v>
                </c:pt>
                <c:pt idx="84">
                  <c:v>-3.2177957812002602</c:v>
                </c:pt>
                <c:pt idx="85">
                  <c:v>-2.72061768256791</c:v>
                </c:pt>
                <c:pt idx="86">
                  <c:v>-3.3256058956042698</c:v>
                </c:pt>
                <c:pt idx="87">
                  <c:v>-2.8214772414964302</c:v>
                </c:pt>
                <c:pt idx="88">
                  <c:v>-3.60350235633691</c:v>
                </c:pt>
                <c:pt idx="89">
                  <c:v>-3.1464288491963002</c:v>
                </c:pt>
                <c:pt idx="90">
                  <c:v>-2.6656425516780402</c:v>
                </c:pt>
                <c:pt idx="91">
                  <c:v>-3.07685338372923</c:v>
                </c:pt>
                <c:pt idx="92">
                  <c:v>-2.8117602000952902</c:v>
                </c:pt>
                <c:pt idx="93">
                  <c:v>-2.7829675700174601</c:v>
                </c:pt>
                <c:pt idx="94">
                  <c:v>-1.9810093966061799</c:v>
                </c:pt>
                <c:pt idx="95">
                  <c:v>-1.45244555358649</c:v>
                </c:pt>
                <c:pt idx="96">
                  <c:v>-2.1194840013759402</c:v>
                </c:pt>
                <c:pt idx="97">
                  <c:v>-2.2995547087396901</c:v>
                </c:pt>
                <c:pt idx="98">
                  <c:v>-1.2742827744559899</c:v>
                </c:pt>
                <c:pt idx="99">
                  <c:v>-2.4245230036178098</c:v>
                </c:pt>
                <c:pt idx="100">
                  <c:v>-2.47290671573472</c:v>
                </c:pt>
                <c:pt idx="101">
                  <c:v>-3.6533451750360402</c:v>
                </c:pt>
                <c:pt idx="102">
                  <c:v>-5.3066700719699096</c:v>
                </c:pt>
                <c:pt idx="103">
                  <c:v>-5.6588824206769202</c:v>
                </c:pt>
                <c:pt idx="104">
                  <c:v>-6.0404598560137597</c:v>
                </c:pt>
                <c:pt idx="105">
                  <c:v>-5.9763330114321302</c:v>
                </c:pt>
                <c:pt idx="106">
                  <c:v>-6.2736262204737496</c:v>
                </c:pt>
                <c:pt idx="107">
                  <c:v>-6.5136348130573003</c:v>
                </c:pt>
                <c:pt idx="108">
                  <c:v>-5.8735534313361502</c:v>
                </c:pt>
                <c:pt idx="109">
                  <c:v>-5.8068240760948999</c:v>
                </c:pt>
                <c:pt idx="110">
                  <c:v>-6.2867448151454903</c:v>
                </c:pt>
                <c:pt idx="111">
                  <c:v>-5.7033935306457701</c:v>
                </c:pt>
                <c:pt idx="112">
                  <c:v>-5.0152064180081997</c:v>
                </c:pt>
                <c:pt idx="113">
                  <c:v>-3.8530020315341802</c:v>
                </c:pt>
                <c:pt idx="114">
                  <c:v>-2.1363273288450402</c:v>
                </c:pt>
                <c:pt idx="115">
                  <c:v>-1.7368967529914601</c:v>
                </c:pt>
                <c:pt idx="116">
                  <c:v>-1.2204641064444299</c:v>
                </c:pt>
                <c:pt idx="117">
                  <c:v>-1.16236746478554</c:v>
                </c:pt>
                <c:pt idx="118">
                  <c:v>-1.74072400447767</c:v>
                </c:pt>
                <c:pt idx="119">
                  <c:v>-1.6032752599351401</c:v>
                </c:pt>
                <c:pt idx="120">
                  <c:v>-1.9292603046110199</c:v>
                </c:pt>
                <c:pt idx="121">
                  <c:v>-2.05618401572249</c:v>
                </c:pt>
                <c:pt idx="122">
                  <c:v>-1.60343967634979</c:v>
                </c:pt>
                <c:pt idx="123">
                  <c:v>-1.2741883485501</c:v>
                </c:pt>
                <c:pt idx="124">
                  <c:v>-0.89648569082818397</c:v>
                </c:pt>
                <c:pt idx="125">
                  <c:v>-1.11322451678156</c:v>
                </c:pt>
                <c:pt idx="126">
                  <c:v>-1.91802600597069</c:v>
                </c:pt>
                <c:pt idx="127">
                  <c:v>-1.64228835014451</c:v>
                </c:pt>
                <c:pt idx="128">
                  <c:v>-2.1047347958435298</c:v>
                </c:pt>
                <c:pt idx="129">
                  <c:v>-2.2944495690928099</c:v>
                </c:pt>
                <c:pt idx="130">
                  <c:v>-1.70485200146961</c:v>
                </c:pt>
                <c:pt idx="131">
                  <c:v>-1.98230099369559</c:v>
                </c:pt>
                <c:pt idx="132">
                  <c:v>-2.0051805027207301</c:v>
                </c:pt>
                <c:pt idx="133">
                  <c:v>-2.10903567090361</c:v>
                </c:pt>
                <c:pt idx="134">
                  <c:v>-2.1282418221631199</c:v>
                </c:pt>
                <c:pt idx="135">
                  <c:v>-3.0189854864951999</c:v>
                </c:pt>
                <c:pt idx="136">
                  <c:v>-4.1301290137724598</c:v>
                </c:pt>
                <c:pt idx="137">
                  <c:v>-4.37833001771269</c:v>
                </c:pt>
                <c:pt idx="138">
                  <c:v>-3.9332371619372699</c:v>
                </c:pt>
                <c:pt idx="139">
                  <c:v>-3.9834958876521398</c:v>
                </c:pt>
                <c:pt idx="140">
                  <c:v>-4.78391763819097</c:v>
                </c:pt>
                <c:pt idx="141">
                  <c:v>-5.67486591530339</c:v>
                </c:pt>
                <c:pt idx="142">
                  <c:v>-6.2650909835919899</c:v>
                </c:pt>
                <c:pt idx="143">
                  <c:v>-5.8290457925422503</c:v>
                </c:pt>
                <c:pt idx="144">
                  <c:v>-5.9489058596917097</c:v>
                </c:pt>
                <c:pt idx="145">
                  <c:v>-5.9121604286723901</c:v>
                </c:pt>
                <c:pt idx="146">
                  <c:v>-6.7187126227972298</c:v>
                </c:pt>
                <c:pt idx="147">
                  <c:v>-5.6283526045591499</c:v>
                </c:pt>
                <c:pt idx="148">
                  <c:v>-4.91043166736653</c:v>
                </c:pt>
                <c:pt idx="149">
                  <c:v>-4.0355054317936103</c:v>
                </c:pt>
                <c:pt idx="150">
                  <c:v>-4.3152330569855701</c:v>
                </c:pt>
                <c:pt idx="151">
                  <c:v>-3.8698979702710501</c:v>
                </c:pt>
                <c:pt idx="152">
                  <c:v>-1.9558543097279699</c:v>
                </c:pt>
                <c:pt idx="153">
                  <c:v>-0.34086744620422499</c:v>
                </c:pt>
                <c:pt idx="154">
                  <c:v>0.65802495250107795</c:v>
                </c:pt>
                <c:pt idx="155">
                  <c:v>0.83856097436949795</c:v>
                </c:pt>
                <c:pt idx="156">
                  <c:v>1.87531891037322</c:v>
                </c:pt>
                <c:pt idx="157">
                  <c:v>2.4903636968408001</c:v>
                </c:pt>
                <c:pt idx="158">
                  <c:v>3.7800797214539998</c:v>
                </c:pt>
                <c:pt idx="159">
                  <c:v>2.8754058632044499</c:v>
                </c:pt>
                <c:pt idx="160">
                  <c:v>3.1293296610425698</c:v>
                </c:pt>
                <c:pt idx="161">
                  <c:v>2.77304175137765</c:v>
                </c:pt>
                <c:pt idx="162">
                  <c:v>3.95366601840673</c:v>
                </c:pt>
                <c:pt idx="163">
                  <c:v>3.9422781888845102</c:v>
                </c:pt>
                <c:pt idx="164">
                  <c:v>3.4411383263438902</c:v>
                </c:pt>
                <c:pt idx="165">
                  <c:v>2.98301093478366</c:v>
                </c:pt>
                <c:pt idx="166">
                  <c:v>2.4980667650569299</c:v>
                </c:pt>
                <c:pt idx="167">
                  <c:v>3.0830402318473098</c:v>
                </c:pt>
                <c:pt idx="168">
                  <c:v>2.5161273863914699</c:v>
                </c:pt>
                <c:pt idx="169">
                  <c:v>2.1135584915379</c:v>
                </c:pt>
                <c:pt idx="170">
                  <c:v>1.81485348127103</c:v>
                </c:pt>
                <c:pt idx="171">
                  <c:v>3.4358175707012699</c:v>
                </c:pt>
                <c:pt idx="172">
                  <c:v>3.6631934550466299</c:v>
                </c:pt>
                <c:pt idx="173">
                  <c:v>3.93638067458087</c:v>
                </c:pt>
                <c:pt idx="174">
                  <c:v>3.49080533496655</c:v>
                </c:pt>
                <c:pt idx="175">
                  <c:v>3.0344606724585201</c:v>
                </c:pt>
                <c:pt idx="176">
                  <c:v>3.8105510889756702</c:v>
                </c:pt>
                <c:pt idx="177">
                  <c:v>4.2645575602110197</c:v>
                </c:pt>
                <c:pt idx="178">
                  <c:v>4.60483663171195</c:v>
                </c:pt>
                <c:pt idx="179">
                  <c:v>3.47375862303321</c:v>
                </c:pt>
                <c:pt idx="180">
                  <c:v>3.9124978072277798</c:v>
                </c:pt>
                <c:pt idx="181">
                  <c:v>4.1702393014441599</c:v>
                </c:pt>
                <c:pt idx="182">
                  <c:v>4.1369211495401803</c:v>
                </c:pt>
                <c:pt idx="183">
                  <c:v>3.3316847705120098</c:v>
                </c:pt>
                <c:pt idx="184">
                  <c:v>2.3361799240552599</c:v>
                </c:pt>
                <c:pt idx="185">
                  <c:v>2.6158273798376199</c:v>
                </c:pt>
                <c:pt idx="186">
                  <c:v>2.1541138539871598</c:v>
                </c:pt>
                <c:pt idx="187">
                  <c:v>2.2874468811105801</c:v>
                </c:pt>
                <c:pt idx="188">
                  <c:v>1.46983155724362</c:v>
                </c:pt>
                <c:pt idx="189">
                  <c:v>1.5512767820000199</c:v>
                </c:pt>
                <c:pt idx="190">
                  <c:v>1.8140997159691501</c:v>
                </c:pt>
                <c:pt idx="191">
                  <c:v>2.3534644692196198</c:v>
                </c:pt>
                <c:pt idx="192">
                  <c:v>2.2556619652874899</c:v>
                </c:pt>
                <c:pt idx="193">
                  <c:v>2.5161790430940298</c:v>
                </c:pt>
                <c:pt idx="194">
                  <c:v>3.3326378813411601</c:v>
                </c:pt>
                <c:pt idx="195">
                  <c:v>3.4094616378524498</c:v>
                </c:pt>
                <c:pt idx="196">
                  <c:v>5.1208691517119798</c:v>
                </c:pt>
                <c:pt idx="197">
                  <c:v>4.6439778684286201</c:v>
                </c:pt>
                <c:pt idx="198">
                  <c:v>5.3868678950195301</c:v>
                </c:pt>
                <c:pt idx="199">
                  <c:v>6.32611418738193</c:v>
                </c:pt>
                <c:pt idx="200">
                  <c:v>6.4154390541537696</c:v>
                </c:pt>
                <c:pt idx="201">
                  <c:v>6.1141963123558796</c:v>
                </c:pt>
                <c:pt idx="202">
                  <c:v>6.4339380752889799</c:v>
                </c:pt>
                <c:pt idx="203">
                  <c:v>7.0796107981551799</c:v>
                </c:pt>
                <c:pt idx="204">
                  <c:v>6.5309312647240096</c:v>
                </c:pt>
                <c:pt idx="205">
                  <c:v>5.8633159200812601</c:v>
                </c:pt>
                <c:pt idx="206">
                  <c:v>5.01086462724522</c:v>
                </c:pt>
                <c:pt idx="207">
                  <c:v>4.4792979921123601</c:v>
                </c:pt>
                <c:pt idx="208">
                  <c:v>3.54052979255591</c:v>
                </c:pt>
                <c:pt idx="209">
                  <c:v>3.43517308793716</c:v>
                </c:pt>
                <c:pt idx="210">
                  <c:v>2.5670195522471899</c:v>
                </c:pt>
                <c:pt idx="211">
                  <c:v>1.48027032750078</c:v>
                </c:pt>
                <c:pt idx="212">
                  <c:v>1.0119293493511901</c:v>
                </c:pt>
                <c:pt idx="213">
                  <c:v>0.72293992664808904</c:v>
                </c:pt>
                <c:pt idx="214">
                  <c:v>-0.62991400710052303</c:v>
                </c:pt>
                <c:pt idx="215">
                  <c:v>-1.8905557677182001</c:v>
                </c:pt>
                <c:pt idx="216">
                  <c:v>-1.84959529493286</c:v>
                </c:pt>
                <c:pt idx="217">
                  <c:v>-1.76483350116499</c:v>
                </c:pt>
                <c:pt idx="218">
                  <c:v>-2.7916353773666698</c:v>
                </c:pt>
                <c:pt idx="219">
                  <c:v>-2.88290949148888</c:v>
                </c:pt>
                <c:pt idx="220">
                  <c:v>-4.19980800614122</c:v>
                </c:pt>
                <c:pt idx="221">
                  <c:v>-5.0371335399843398</c:v>
                </c:pt>
                <c:pt idx="222">
                  <c:v>-5.1150976793181302</c:v>
                </c:pt>
                <c:pt idx="223">
                  <c:v>-5.5528001536298399</c:v>
                </c:pt>
                <c:pt idx="224">
                  <c:v>-6.2449378702450602</c:v>
                </c:pt>
                <c:pt idx="225">
                  <c:v>-7.2620343822590803</c:v>
                </c:pt>
                <c:pt idx="226">
                  <c:v>-7.5339377729211696</c:v>
                </c:pt>
                <c:pt idx="227">
                  <c:v>-7.7725673294037199</c:v>
                </c:pt>
                <c:pt idx="228">
                  <c:v>-8.2462576566499592</c:v>
                </c:pt>
                <c:pt idx="229">
                  <c:v>-9.1246396937008107</c:v>
                </c:pt>
                <c:pt idx="230">
                  <c:v>-9.4445164724088499</c:v>
                </c:pt>
                <c:pt idx="231">
                  <c:v>-10.569418734574</c:v>
                </c:pt>
                <c:pt idx="232">
                  <c:v>-10.2911437472095</c:v>
                </c:pt>
                <c:pt idx="233">
                  <c:v>-10.3474704412079</c:v>
                </c:pt>
                <c:pt idx="234">
                  <c:v>-10.8978929460053</c:v>
                </c:pt>
                <c:pt idx="235">
                  <c:v>-11.422047583566499</c:v>
                </c:pt>
                <c:pt idx="236">
                  <c:v>-10.926452396288999</c:v>
                </c:pt>
                <c:pt idx="237">
                  <c:v>-10.3709309801309</c:v>
                </c:pt>
                <c:pt idx="238">
                  <c:v>-10.025603804993899</c:v>
                </c:pt>
                <c:pt idx="239">
                  <c:v>-9.4379722426898294</c:v>
                </c:pt>
                <c:pt idx="240">
                  <c:v>-9.3402804832111492</c:v>
                </c:pt>
                <c:pt idx="241">
                  <c:v>-8.2910942607868208</c:v>
                </c:pt>
                <c:pt idx="242">
                  <c:v>-6.3094680238707097</c:v>
                </c:pt>
                <c:pt idx="243">
                  <c:v>-4.54657891210298</c:v>
                </c:pt>
                <c:pt idx="244">
                  <c:v>-1.82056963152887</c:v>
                </c:pt>
                <c:pt idx="245">
                  <c:v>-0.25029855265727702</c:v>
                </c:pt>
                <c:pt idx="246">
                  <c:v>1.83106767809488</c:v>
                </c:pt>
                <c:pt idx="247">
                  <c:v>3.9448282029315398</c:v>
                </c:pt>
                <c:pt idx="248">
                  <c:v>5.2514167090244497</c:v>
                </c:pt>
                <c:pt idx="249">
                  <c:v>6.0649597215385196</c:v>
                </c:pt>
                <c:pt idx="250">
                  <c:v>6.36009946861033</c:v>
                </c:pt>
                <c:pt idx="251">
                  <c:v>6.9037945750051604</c:v>
                </c:pt>
                <c:pt idx="252">
                  <c:v>7.9855994238469297</c:v>
                </c:pt>
                <c:pt idx="253">
                  <c:v>8.1874536024625506</c:v>
                </c:pt>
                <c:pt idx="254">
                  <c:v>7.6851291379875502</c:v>
                </c:pt>
                <c:pt idx="255">
                  <c:v>8.26861994051837</c:v>
                </c:pt>
                <c:pt idx="256">
                  <c:v>5.6276112040635899</c:v>
                </c:pt>
                <c:pt idx="257">
                  <c:v>5.6971214107977497</c:v>
                </c:pt>
                <c:pt idx="258">
                  <c:v>5.0286834516959402</c:v>
                </c:pt>
                <c:pt idx="259">
                  <c:v>5.0750650876976202</c:v>
                </c:pt>
                <c:pt idx="260">
                  <c:v>4.84050080801555</c:v>
                </c:pt>
                <c:pt idx="261">
                  <c:v>5.4918130266449898</c:v>
                </c:pt>
                <c:pt idx="262">
                  <c:v>6.7959551214366298</c:v>
                </c:pt>
                <c:pt idx="263">
                  <c:v>6.7440083212074899</c:v>
                </c:pt>
                <c:pt idx="264">
                  <c:v>6.9204037610214897</c:v>
                </c:pt>
                <c:pt idx="265">
                  <c:v>7.2391202554446901</c:v>
                </c:pt>
                <c:pt idx="266">
                  <c:v>8.2951531778466503</c:v>
                </c:pt>
                <c:pt idx="267">
                  <c:v>7.7803858180672902</c:v>
                </c:pt>
                <c:pt idx="268">
                  <c:v>9.3277633905098707</c:v>
                </c:pt>
                <c:pt idx="269">
                  <c:v>9.2258038203334998</c:v>
                </c:pt>
                <c:pt idx="270">
                  <c:v>8.5918097536051796</c:v>
                </c:pt>
                <c:pt idx="271">
                  <c:v>7.8325890421010298</c:v>
                </c:pt>
                <c:pt idx="272">
                  <c:v>7.2692443434428897</c:v>
                </c:pt>
                <c:pt idx="273">
                  <c:v>6.6720906787663097</c:v>
                </c:pt>
                <c:pt idx="274">
                  <c:v>5.5201604938356104</c:v>
                </c:pt>
                <c:pt idx="275">
                  <c:v>5.3072844101650896</c:v>
                </c:pt>
                <c:pt idx="276">
                  <c:v>4.91952077974108</c:v>
                </c:pt>
                <c:pt idx="277">
                  <c:v>4.6374386294875496</c:v>
                </c:pt>
                <c:pt idx="278">
                  <c:v>3.23166175997736</c:v>
                </c:pt>
                <c:pt idx="279">
                  <c:v>3.1587717649120601</c:v>
                </c:pt>
                <c:pt idx="280">
                  <c:v>2.5078576255351499</c:v>
                </c:pt>
                <c:pt idx="281">
                  <c:v>1.83928094229175</c:v>
                </c:pt>
                <c:pt idx="282">
                  <c:v>2.4104841352428998</c:v>
                </c:pt>
                <c:pt idx="283">
                  <c:v>3.1100537762190199</c:v>
                </c:pt>
                <c:pt idx="284">
                  <c:v>3.7391896493704402</c:v>
                </c:pt>
                <c:pt idx="285">
                  <c:v>3.8949560607714502</c:v>
                </c:pt>
                <c:pt idx="286">
                  <c:v>4.7058665345619701</c:v>
                </c:pt>
                <c:pt idx="287">
                  <c:v>4.7059155435477598</c:v>
                </c:pt>
                <c:pt idx="288">
                  <c:v>4.5860432567622</c:v>
                </c:pt>
                <c:pt idx="289">
                  <c:v>4.6085023301268704</c:v>
                </c:pt>
                <c:pt idx="290">
                  <c:v>5.3591503504314497</c:v>
                </c:pt>
                <c:pt idx="291">
                  <c:v>5.4825557762309698</c:v>
                </c:pt>
                <c:pt idx="292">
                  <c:v>5.3845693526752596</c:v>
                </c:pt>
                <c:pt idx="293">
                  <c:v>5.6266314751879998</c:v>
                </c:pt>
                <c:pt idx="294">
                  <c:v>5.6128436007333598</c:v>
                </c:pt>
                <c:pt idx="295">
                  <c:v>5.1678106873327003</c:v>
                </c:pt>
                <c:pt idx="296">
                  <c:v>4.8331525860304101</c:v>
                </c:pt>
                <c:pt idx="297">
                  <c:v>5.1044521028741601</c:v>
                </c:pt>
                <c:pt idx="298">
                  <c:v>4.64246955983627</c:v>
                </c:pt>
                <c:pt idx="299">
                  <c:v>5.14660807371411</c:v>
                </c:pt>
                <c:pt idx="300">
                  <c:v>5.1603462964636497</c:v>
                </c:pt>
                <c:pt idx="301">
                  <c:v>4.8766084359367596</c:v>
                </c:pt>
                <c:pt idx="302">
                  <c:v>4.0887712945138501</c:v>
                </c:pt>
                <c:pt idx="303">
                  <c:v>3.9413696986771898</c:v>
                </c:pt>
                <c:pt idx="304">
                  <c:v>4.2378714720789503</c:v>
                </c:pt>
                <c:pt idx="305">
                  <c:v>3.9580938054337298</c:v>
                </c:pt>
                <c:pt idx="306">
                  <c:v>4.0898890415803297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ADR % Chg</c:v>
                </c:pt>
              </c:strCache>
            </c:strRef>
          </c:tx>
          <c:spPr>
            <a:ln w="50800">
              <a:solidFill>
                <a:srgbClr val="00FF00"/>
              </a:solidFill>
            </a:ln>
          </c:spPr>
          <c:marker>
            <c:symbol val="none"/>
          </c:marker>
          <c:cat>
            <c:numRef>
              <c:f>Sheet1!$A$2:$A$308</c:f>
              <c:numCache>
                <c:formatCode>General</c:formatCode>
                <c:ptCount val="307"/>
                <c:pt idx="0">
                  <c:v>1990</c:v>
                </c:pt>
                <c:pt idx="12">
                  <c:v>1991</c:v>
                </c:pt>
                <c:pt idx="24">
                  <c:v>1992</c:v>
                </c:pt>
                <c:pt idx="36">
                  <c:v>1993</c:v>
                </c:pt>
                <c:pt idx="48">
                  <c:v>1994</c:v>
                </c:pt>
                <c:pt idx="60">
                  <c:v>1995</c:v>
                </c:pt>
                <c:pt idx="72">
                  <c:v>1996</c:v>
                </c:pt>
                <c:pt idx="84">
                  <c:v>1997</c:v>
                </c:pt>
                <c:pt idx="96">
                  <c:v>1998</c:v>
                </c:pt>
                <c:pt idx="108">
                  <c:v>1999</c:v>
                </c:pt>
                <c:pt idx="120">
                  <c:v>2000</c:v>
                </c:pt>
                <c:pt idx="132">
                  <c:v>2001</c:v>
                </c:pt>
                <c:pt idx="144">
                  <c:v>2002</c:v>
                </c:pt>
                <c:pt idx="156">
                  <c:v>2003</c:v>
                </c:pt>
                <c:pt idx="168">
                  <c:v>2004</c:v>
                </c:pt>
                <c:pt idx="180">
                  <c:v>2005</c:v>
                </c:pt>
                <c:pt idx="192">
                  <c:v>2006</c:v>
                </c:pt>
                <c:pt idx="204">
                  <c:v>2007</c:v>
                </c:pt>
                <c:pt idx="216">
                  <c:v>2008</c:v>
                </c:pt>
                <c:pt idx="228">
                  <c:v>2009</c:v>
                </c:pt>
                <c:pt idx="240">
                  <c:v>2010</c:v>
                </c:pt>
                <c:pt idx="252">
                  <c:v>2011</c:v>
                </c:pt>
                <c:pt idx="264">
                  <c:v>2012</c:v>
                </c:pt>
                <c:pt idx="276">
                  <c:v>2013</c:v>
                </c:pt>
                <c:pt idx="288">
                  <c:v>2014</c:v>
                </c:pt>
                <c:pt idx="300">
                  <c:v>2015</c:v>
                </c:pt>
              </c:numCache>
            </c:numRef>
          </c:cat>
          <c:val>
            <c:numRef>
              <c:f>Sheet1!$C$2:$C$308</c:f>
              <c:numCache>
                <c:formatCode>_(#,##0.0_);_(\-#,##0.0_)</c:formatCode>
                <c:ptCount val="307"/>
                <c:pt idx="0">
                  <c:v>2.6492721078544599</c:v>
                </c:pt>
                <c:pt idx="1">
                  <c:v>2.66840774275851</c:v>
                </c:pt>
                <c:pt idx="2">
                  <c:v>2.7515869849849599</c:v>
                </c:pt>
                <c:pt idx="3">
                  <c:v>2.2737864359668798</c:v>
                </c:pt>
                <c:pt idx="4">
                  <c:v>2.6179326341090001</c:v>
                </c:pt>
                <c:pt idx="5">
                  <c:v>2.12376699336922</c:v>
                </c:pt>
                <c:pt idx="6">
                  <c:v>2.4031777103817298</c:v>
                </c:pt>
                <c:pt idx="7">
                  <c:v>1.96680126033974</c:v>
                </c:pt>
                <c:pt idx="8">
                  <c:v>1.7989527299214001</c:v>
                </c:pt>
                <c:pt idx="9">
                  <c:v>1.9055873624161199</c:v>
                </c:pt>
                <c:pt idx="10">
                  <c:v>1.82209909551038</c:v>
                </c:pt>
                <c:pt idx="11">
                  <c:v>1.9420980567939199</c:v>
                </c:pt>
                <c:pt idx="12">
                  <c:v>1.4137758368955999</c:v>
                </c:pt>
                <c:pt idx="13">
                  <c:v>0.89801168436686796</c:v>
                </c:pt>
                <c:pt idx="14">
                  <c:v>0.485892853917336</c:v>
                </c:pt>
                <c:pt idx="15">
                  <c:v>0.64504873298840504</c:v>
                </c:pt>
                <c:pt idx="16">
                  <c:v>5.1848878417484902E-2</c:v>
                </c:pt>
                <c:pt idx="17">
                  <c:v>8.12078285244274E-2</c:v>
                </c:pt>
                <c:pt idx="18">
                  <c:v>-0.33595320192344602</c:v>
                </c:pt>
                <c:pt idx="19">
                  <c:v>-0.32342599052469101</c:v>
                </c:pt>
                <c:pt idx="20">
                  <c:v>-0.49632344679652102</c:v>
                </c:pt>
                <c:pt idx="21">
                  <c:v>-0.406382153653913</c:v>
                </c:pt>
                <c:pt idx="22">
                  <c:v>-0.34669624837323698</c:v>
                </c:pt>
                <c:pt idx="23">
                  <c:v>-0.43789124926232698</c:v>
                </c:pt>
                <c:pt idx="24">
                  <c:v>8.7037222523557806E-2</c:v>
                </c:pt>
                <c:pt idx="25">
                  <c:v>0.39104701614968401</c:v>
                </c:pt>
                <c:pt idx="26">
                  <c:v>0.84520013879037004</c:v>
                </c:pt>
                <c:pt idx="27">
                  <c:v>0.57262261278803495</c:v>
                </c:pt>
                <c:pt idx="28">
                  <c:v>0.69166814574495505</c:v>
                </c:pt>
                <c:pt idx="29">
                  <c:v>0.83525110156983995</c:v>
                </c:pt>
                <c:pt idx="30">
                  <c:v>1.05801548618436</c:v>
                </c:pt>
                <c:pt idx="31">
                  <c:v>0.99332901469648704</c:v>
                </c:pt>
                <c:pt idx="32">
                  <c:v>1.2461864404557299</c:v>
                </c:pt>
                <c:pt idx="33">
                  <c:v>1.4196640862280101</c:v>
                </c:pt>
                <c:pt idx="34">
                  <c:v>1.53805417484542</c:v>
                </c:pt>
                <c:pt idx="35">
                  <c:v>1.65234332446147</c:v>
                </c:pt>
                <c:pt idx="36">
                  <c:v>1.2991419778603699</c:v>
                </c:pt>
                <c:pt idx="37">
                  <c:v>1.41756447154637</c:v>
                </c:pt>
                <c:pt idx="38">
                  <c:v>1.73725789961343</c:v>
                </c:pt>
                <c:pt idx="39">
                  <c:v>1.8205740523629701</c:v>
                </c:pt>
                <c:pt idx="40">
                  <c:v>2.60867158076306</c:v>
                </c:pt>
                <c:pt idx="41">
                  <c:v>2.78562538176736</c:v>
                </c:pt>
                <c:pt idx="42">
                  <c:v>3.0092034031492498</c:v>
                </c:pt>
                <c:pt idx="43">
                  <c:v>3.1440081165327198</c:v>
                </c:pt>
                <c:pt idx="44">
                  <c:v>3.3216119371578401</c:v>
                </c:pt>
                <c:pt idx="45">
                  <c:v>3.4588989297136701</c:v>
                </c:pt>
                <c:pt idx="46">
                  <c:v>3.5925211719732699</c:v>
                </c:pt>
                <c:pt idx="47">
                  <c:v>3.5029175793341301</c:v>
                </c:pt>
                <c:pt idx="48">
                  <c:v>3.8395585706880002</c:v>
                </c:pt>
                <c:pt idx="49">
                  <c:v>3.9565189491094501</c:v>
                </c:pt>
                <c:pt idx="50">
                  <c:v>3.5398904786752801</c:v>
                </c:pt>
                <c:pt idx="51">
                  <c:v>3.8658137591374202</c:v>
                </c:pt>
                <c:pt idx="52">
                  <c:v>3.94791585455831</c:v>
                </c:pt>
                <c:pt idx="53">
                  <c:v>4.3777232566712101</c:v>
                </c:pt>
                <c:pt idx="54">
                  <c:v>4.5527407038143801</c:v>
                </c:pt>
                <c:pt idx="55">
                  <c:v>5.0642395437203298</c:v>
                </c:pt>
                <c:pt idx="56">
                  <c:v>5.2860135844853904</c:v>
                </c:pt>
                <c:pt idx="57">
                  <c:v>5.3658062188924003</c:v>
                </c:pt>
                <c:pt idx="58">
                  <c:v>5.5556624361849396</c:v>
                </c:pt>
                <c:pt idx="59">
                  <c:v>5.7623492545474404</c:v>
                </c:pt>
                <c:pt idx="60">
                  <c:v>5.9442778910644698</c:v>
                </c:pt>
                <c:pt idx="61">
                  <c:v>6.1500490724774597</c:v>
                </c:pt>
                <c:pt idx="62">
                  <c:v>6.6518905565206996</c:v>
                </c:pt>
                <c:pt idx="63">
                  <c:v>6.7206603325099303</c:v>
                </c:pt>
                <c:pt idx="64">
                  <c:v>6.5407480732369203</c:v>
                </c:pt>
                <c:pt idx="65">
                  <c:v>6.4348854239557998</c:v>
                </c:pt>
                <c:pt idx="66">
                  <c:v>6.45664998485345</c:v>
                </c:pt>
                <c:pt idx="67">
                  <c:v>6.2001240837857496</c:v>
                </c:pt>
                <c:pt idx="68">
                  <c:v>6.14768429712624</c:v>
                </c:pt>
                <c:pt idx="69">
                  <c:v>6.1294514360230696</c:v>
                </c:pt>
                <c:pt idx="70">
                  <c:v>5.9291229908472296</c:v>
                </c:pt>
                <c:pt idx="71">
                  <c:v>6.06669455090341</c:v>
                </c:pt>
                <c:pt idx="72">
                  <c:v>5.9725128740537103</c:v>
                </c:pt>
                <c:pt idx="73">
                  <c:v>5.8190221127750403</c:v>
                </c:pt>
                <c:pt idx="74">
                  <c:v>5.8800033741242199</c:v>
                </c:pt>
                <c:pt idx="75">
                  <c:v>5.9988376116272599</c:v>
                </c:pt>
                <c:pt idx="76">
                  <c:v>6.17464325478179</c:v>
                </c:pt>
                <c:pt idx="77">
                  <c:v>6.5410880113344199</c:v>
                </c:pt>
                <c:pt idx="78">
                  <c:v>6.8318035434977604</c:v>
                </c:pt>
                <c:pt idx="79">
                  <c:v>7.22369094123205</c:v>
                </c:pt>
                <c:pt idx="80">
                  <c:v>7.4942645534039398</c:v>
                </c:pt>
                <c:pt idx="81">
                  <c:v>7.7939044435549203</c:v>
                </c:pt>
                <c:pt idx="82">
                  <c:v>7.8589516279987404</c:v>
                </c:pt>
                <c:pt idx="83">
                  <c:v>7.6606685927382401</c:v>
                </c:pt>
                <c:pt idx="84">
                  <c:v>7.8058654322484999</c:v>
                </c:pt>
                <c:pt idx="85">
                  <c:v>7.9699781188502401</c:v>
                </c:pt>
                <c:pt idx="86">
                  <c:v>7.6406751144789302</c:v>
                </c:pt>
                <c:pt idx="87">
                  <c:v>7.7694061571788602</c:v>
                </c:pt>
                <c:pt idx="88">
                  <c:v>7.5084787034135498</c:v>
                </c:pt>
                <c:pt idx="89">
                  <c:v>6.8258870524530701</c:v>
                </c:pt>
                <c:pt idx="90">
                  <c:v>6.4694502356896102</c:v>
                </c:pt>
                <c:pt idx="91">
                  <c:v>5.9100053906405501</c:v>
                </c:pt>
                <c:pt idx="92">
                  <c:v>5.44308118903131</c:v>
                </c:pt>
                <c:pt idx="93">
                  <c:v>4.8154538941113101</c:v>
                </c:pt>
                <c:pt idx="94">
                  <c:v>4.775258045587</c:v>
                </c:pt>
                <c:pt idx="95">
                  <c:v>4.6673307956083496</c:v>
                </c:pt>
                <c:pt idx="96">
                  <c:v>4.4951433455987901</c:v>
                </c:pt>
                <c:pt idx="97">
                  <c:v>4.2559847358480196</c:v>
                </c:pt>
                <c:pt idx="98">
                  <c:v>4.5108851220684603</c:v>
                </c:pt>
                <c:pt idx="99">
                  <c:v>3.9624435738397299</c:v>
                </c:pt>
                <c:pt idx="100">
                  <c:v>3.4268234863860898</c:v>
                </c:pt>
                <c:pt idx="101">
                  <c:v>2.9194154038244902</c:v>
                </c:pt>
                <c:pt idx="102">
                  <c:v>2.3057004621536001</c:v>
                </c:pt>
                <c:pt idx="103">
                  <c:v>2.14103040029504</c:v>
                </c:pt>
                <c:pt idx="104">
                  <c:v>1.78741536438993</c:v>
                </c:pt>
                <c:pt idx="105">
                  <c:v>2.24402240244497</c:v>
                </c:pt>
                <c:pt idx="106">
                  <c:v>2.0624304083291798</c:v>
                </c:pt>
                <c:pt idx="107">
                  <c:v>2.0522975349730199</c:v>
                </c:pt>
                <c:pt idx="108">
                  <c:v>1.87056608978201</c:v>
                </c:pt>
                <c:pt idx="109">
                  <c:v>1.7734965427975</c:v>
                </c:pt>
                <c:pt idx="110">
                  <c:v>1.1618166778846899</c:v>
                </c:pt>
                <c:pt idx="111">
                  <c:v>1.08335485731339</c:v>
                </c:pt>
                <c:pt idx="112">
                  <c:v>1.2801560926497599</c:v>
                </c:pt>
                <c:pt idx="113">
                  <c:v>1.2007557564798299</c:v>
                </c:pt>
                <c:pt idx="114">
                  <c:v>0.99323476947115896</c:v>
                </c:pt>
                <c:pt idx="115">
                  <c:v>0.63903148058222603</c:v>
                </c:pt>
                <c:pt idx="116">
                  <c:v>0.74528267999736497</c:v>
                </c:pt>
                <c:pt idx="117">
                  <c:v>0.19350374094912201</c:v>
                </c:pt>
                <c:pt idx="118">
                  <c:v>0.120803735485671</c:v>
                </c:pt>
                <c:pt idx="119">
                  <c:v>-0.15249900768380201</c:v>
                </c:pt>
                <c:pt idx="120">
                  <c:v>-0.32359293248395199</c:v>
                </c:pt>
                <c:pt idx="121">
                  <c:v>-0.47606427063218199</c:v>
                </c:pt>
                <c:pt idx="122">
                  <c:v>-0.50519207843122604</c:v>
                </c:pt>
                <c:pt idx="123">
                  <c:v>-0.42796897599399297</c:v>
                </c:pt>
                <c:pt idx="124">
                  <c:v>-0.26471548978084197</c:v>
                </c:pt>
                <c:pt idx="125">
                  <c:v>-0.25891209240391799</c:v>
                </c:pt>
                <c:pt idx="126">
                  <c:v>0.183862425230436</c:v>
                </c:pt>
                <c:pt idx="127">
                  <c:v>0.49451430409342201</c:v>
                </c:pt>
                <c:pt idx="128">
                  <c:v>0.381208285937923</c:v>
                </c:pt>
                <c:pt idx="129">
                  <c:v>0.26170908712375102</c:v>
                </c:pt>
                <c:pt idx="130">
                  <c:v>0.32440036131139699</c:v>
                </c:pt>
                <c:pt idx="131">
                  <c:v>0.48006533689481501</c:v>
                </c:pt>
                <c:pt idx="132">
                  <c:v>0.50005415459054603</c:v>
                </c:pt>
                <c:pt idx="133">
                  <c:v>0.497968400568639</c:v>
                </c:pt>
                <c:pt idx="134">
                  <c:v>0.85438863493439898</c:v>
                </c:pt>
                <c:pt idx="135">
                  <c:v>0.51688609918606399</c:v>
                </c:pt>
                <c:pt idx="136">
                  <c:v>0.13038275482437101</c:v>
                </c:pt>
                <c:pt idx="137">
                  <c:v>0.58004501520642104</c:v>
                </c:pt>
                <c:pt idx="138">
                  <c:v>0.48378687555869698</c:v>
                </c:pt>
                <c:pt idx="139">
                  <c:v>0.45975876970269902</c:v>
                </c:pt>
                <c:pt idx="140">
                  <c:v>-8.6137735590548797E-2</c:v>
                </c:pt>
                <c:pt idx="141">
                  <c:v>-0.42850333250774802</c:v>
                </c:pt>
                <c:pt idx="142">
                  <c:v>-1.0427413737217499</c:v>
                </c:pt>
                <c:pt idx="143">
                  <c:v>-1.2465734330381899</c:v>
                </c:pt>
                <c:pt idx="144">
                  <c:v>-1.33007226680034</c:v>
                </c:pt>
                <c:pt idx="145">
                  <c:v>-1.4184436254600601</c:v>
                </c:pt>
                <c:pt idx="146">
                  <c:v>-2.3846226416921099</c:v>
                </c:pt>
                <c:pt idx="147">
                  <c:v>-2.1138770477781899</c:v>
                </c:pt>
                <c:pt idx="148">
                  <c:v>-2.33001040912802</c:v>
                </c:pt>
                <c:pt idx="149">
                  <c:v>-2.54003952941664</c:v>
                </c:pt>
                <c:pt idx="150">
                  <c:v>-2.7171417456381302</c:v>
                </c:pt>
                <c:pt idx="151">
                  <c:v>-2.85576621979867</c:v>
                </c:pt>
                <c:pt idx="152">
                  <c:v>-1.8775433822921199</c:v>
                </c:pt>
                <c:pt idx="153">
                  <c:v>-1.25945930707161</c:v>
                </c:pt>
                <c:pt idx="154">
                  <c:v>-0.59794850894548601</c:v>
                </c:pt>
                <c:pt idx="155">
                  <c:v>-0.48966065688645</c:v>
                </c:pt>
                <c:pt idx="156">
                  <c:v>-0.26681058693537502</c:v>
                </c:pt>
                <c:pt idx="157">
                  <c:v>0.13393340041080401</c:v>
                </c:pt>
                <c:pt idx="158">
                  <c:v>1.3869202443572199</c:v>
                </c:pt>
                <c:pt idx="159">
                  <c:v>1.18168197528148</c:v>
                </c:pt>
                <c:pt idx="160">
                  <c:v>1.5869914846478199</c:v>
                </c:pt>
                <c:pt idx="161">
                  <c:v>1.7289856504079899</c:v>
                </c:pt>
                <c:pt idx="162">
                  <c:v>1.8426504126519101</c:v>
                </c:pt>
                <c:pt idx="163">
                  <c:v>1.8189652707123101</c:v>
                </c:pt>
                <c:pt idx="164">
                  <c:v>1.3284176410514801</c:v>
                </c:pt>
                <c:pt idx="165">
                  <c:v>0.70358830651784399</c:v>
                </c:pt>
                <c:pt idx="166">
                  <c:v>0.28756374098675602</c:v>
                </c:pt>
                <c:pt idx="167">
                  <c:v>0.554828951931432</c:v>
                </c:pt>
                <c:pt idx="168">
                  <c:v>0.57669386414566404</c:v>
                </c:pt>
                <c:pt idx="169">
                  <c:v>-6.8943201159089307E-2</c:v>
                </c:pt>
                <c:pt idx="170">
                  <c:v>-1.1299047434737199</c:v>
                </c:pt>
                <c:pt idx="171">
                  <c:v>-0.72733275013504395</c:v>
                </c:pt>
                <c:pt idx="172">
                  <c:v>-0.39323339472462499</c:v>
                </c:pt>
                <c:pt idx="173">
                  <c:v>-0.29384771579423202</c:v>
                </c:pt>
                <c:pt idx="174">
                  <c:v>-0.13924307309081699</c:v>
                </c:pt>
                <c:pt idx="175">
                  <c:v>0.20573122593596099</c:v>
                </c:pt>
                <c:pt idx="176">
                  <c:v>0.60954813652073103</c:v>
                </c:pt>
                <c:pt idx="177">
                  <c:v>1.68962437772298</c:v>
                </c:pt>
                <c:pt idx="178">
                  <c:v>2.2851504588118301</c:v>
                </c:pt>
                <c:pt idx="179">
                  <c:v>1.9171987810998601</c:v>
                </c:pt>
                <c:pt idx="180">
                  <c:v>1.90842386819676</c:v>
                </c:pt>
                <c:pt idx="181">
                  <c:v>2.54915972265397</c:v>
                </c:pt>
                <c:pt idx="182">
                  <c:v>3.4007874816435799</c:v>
                </c:pt>
                <c:pt idx="183">
                  <c:v>3.8948034557584301</c:v>
                </c:pt>
                <c:pt idx="184">
                  <c:v>3.6273103990728899</c:v>
                </c:pt>
                <c:pt idx="185">
                  <c:v>3.8754910027166498</c:v>
                </c:pt>
                <c:pt idx="186">
                  <c:v>4.1381355304724803</c:v>
                </c:pt>
                <c:pt idx="187">
                  <c:v>4.2292681724781502</c:v>
                </c:pt>
                <c:pt idx="188">
                  <c:v>4.3980693917157003</c:v>
                </c:pt>
                <c:pt idx="189">
                  <c:v>4.4059025470255797</c:v>
                </c:pt>
                <c:pt idx="190">
                  <c:v>4.4517815423474199</c:v>
                </c:pt>
                <c:pt idx="191">
                  <c:v>5.08498034891866</c:v>
                </c:pt>
                <c:pt idx="192">
                  <c:v>5.5472069393534804</c:v>
                </c:pt>
                <c:pt idx="193">
                  <c:v>5.9575308664870104</c:v>
                </c:pt>
                <c:pt idx="194">
                  <c:v>6.6105452350434204</c:v>
                </c:pt>
                <c:pt idx="195">
                  <c:v>6.1897735227705599</c:v>
                </c:pt>
                <c:pt idx="196">
                  <c:v>6.6748450786775697</c:v>
                </c:pt>
                <c:pt idx="197">
                  <c:v>6.6446424417944598</c:v>
                </c:pt>
                <c:pt idx="198">
                  <c:v>6.8791292198998599</c:v>
                </c:pt>
                <c:pt idx="199">
                  <c:v>7.2332554325023004</c:v>
                </c:pt>
                <c:pt idx="200">
                  <c:v>7.1932396536597096</c:v>
                </c:pt>
                <c:pt idx="201">
                  <c:v>6.9826762471996702</c:v>
                </c:pt>
                <c:pt idx="202">
                  <c:v>7.2494361494100801</c:v>
                </c:pt>
                <c:pt idx="203">
                  <c:v>7.3634596420791096</c:v>
                </c:pt>
                <c:pt idx="204">
                  <c:v>7.3387579115920598</c:v>
                </c:pt>
                <c:pt idx="205">
                  <c:v>6.9802582003703204</c:v>
                </c:pt>
                <c:pt idx="206">
                  <c:v>6.4447216483962704</c:v>
                </c:pt>
                <c:pt idx="207">
                  <c:v>6.7109692708633402</c:v>
                </c:pt>
                <c:pt idx="208">
                  <c:v>6.9866546964091798</c:v>
                </c:pt>
                <c:pt idx="209">
                  <c:v>7.52767997943754</c:v>
                </c:pt>
                <c:pt idx="210">
                  <c:v>7.6341933688371002</c:v>
                </c:pt>
                <c:pt idx="211">
                  <c:v>7.4745791558467696</c:v>
                </c:pt>
                <c:pt idx="212">
                  <c:v>7.7706357435711997</c:v>
                </c:pt>
                <c:pt idx="213">
                  <c:v>8.1401689751310595</c:v>
                </c:pt>
                <c:pt idx="214">
                  <c:v>8.0494085764867993</c:v>
                </c:pt>
                <c:pt idx="215">
                  <c:v>7.9435345569407199</c:v>
                </c:pt>
                <c:pt idx="216">
                  <c:v>7.9538791846775299</c:v>
                </c:pt>
                <c:pt idx="217">
                  <c:v>8.2872623101730998</c:v>
                </c:pt>
                <c:pt idx="218">
                  <c:v>8.4058180037428993</c:v>
                </c:pt>
                <c:pt idx="219">
                  <c:v>8.6259439860775302</c:v>
                </c:pt>
                <c:pt idx="220">
                  <c:v>8.11543199681938</c:v>
                </c:pt>
                <c:pt idx="221">
                  <c:v>7.5544767151851397</c:v>
                </c:pt>
                <c:pt idx="222">
                  <c:v>7.4326366359942</c:v>
                </c:pt>
                <c:pt idx="223">
                  <c:v>7.2978226876812897</c:v>
                </c:pt>
                <c:pt idx="224">
                  <c:v>6.8514082884711103</c:v>
                </c:pt>
                <c:pt idx="225">
                  <c:v>6.3680065316508703</c:v>
                </c:pt>
                <c:pt idx="226">
                  <c:v>5.9972922949465399</c:v>
                </c:pt>
                <c:pt idx="227">
                  <c:v>5.50758196637093</c:v>
                </c:pt>
                <c:pt idx="228">
                  <c:v>4.6568824637328499</c:v>
                </c:pt>
                <c:pt idx="229">
                  <c:v>3.6681213291827599</c:v>
                </c:pt>
                <c:pt idx="230">
                  <c:v>2.79514428874892</c:v>
                </c:pt>
                <c:pt idx="231">
                  <c:v>1.40712333777954</c:v>
                </c:pt>
                <c:pt idx="232">
                  <c:v>0.70301260270797505</c:v>
                </c:pt>
                <c:pt idx="233">
                  <c:v>-0.12087086204343001</c:v>
                </c:pt>
                <c:pt idx="234">
                  <c:v>-1.44413465568426</c:v>
                </c:pt>
                <c:pt idx="235">
                  <c:v>-2.2333909337092699</c:v>
                </c:pt>
                <c:pt idx="236">
                  <c:v>-3.1243346942127199</c:v>
                </c:pt>
                <c:pt idx="237">
                  <c:v>-4.1829914658783398</c:v>
                </c:pt>
                <c:pt idx="238">
                  <c:v>-5.0449125251637197</c:v>
                </c:pt>
                <c:pt idx="239">
                  <c:v>-5.3979670884450703</c:v>
                </c:pt>
                <c:pt idx="240">
                  <c:v>-5.4545523095826898</c:v>
                </c:pt>
                <c:pt idx="241">
                  <c:v>-5.7228378014484997</c:v>
                </c:pt>
                <c:pt idx="242">
                  <c:v>-5.5265316355651404</c:v>
                </c:pt>
                <c:pt idx="243">
                  <c:v>-5.2268513703417501</c:v>
                </c:pt>
                <c:pt idx="244">
                  <c:v>-5.7383068969981998</c:v>
                </c:pt>
                <c:pt idx="245">
                  <c:v>-5.88695472220558</c:v>
                </c:pt>
                <c:pt idx="246">
                  <c:v>-5.47340430987974</c:v>
                </c:pt>
                <c:pt idx="247">
                  <c:v>-5.4987628042886003</c:v>
                </c:pt>
                <c:pt idx="248">
                  <c:v>-5.2000701154512496</c:v>
                </c:pt>
                <c:pt idx="249">
                  <c:v>-4.9769797225381698</c:v>
                </c:pt>
                <c:pt idx="250">
                  <c:v>-4.5974236285737202</c:v>
                </c:pt>
                <c:pt idx="251">
                  <c:v>-4.2529845801688504</c:v>
                </c:pt>
                <c:pt idx="252">
                  <c:v>-3.68802383388027</c:v>
                </c:pt>
                <c:pt idx="253">
                  <c:v>-2.96357907185652</c:v>
                </c:pt>
                <c:pt idx="254">
                  <c:v>-2.9017847513216801</c:v>
                </c:pt>
                <c:pt idx="255">
                  <c:v>-2.21371758173952</c:v>
                </c:pt>
                <c:pt idx="256">
                  <c:v>-0.34124444428183898</c:v>
                </c:pt>
                <c:pt idx="257">
                  <c:v>1.3489760736246901</c:v>
                </c:pt>
                <c:pt idx="258">
                  <c:v>2.4418060554893701</c:v>
                </c:pt>
                <c:pt idx="259">
                  <c:v>3.82519125274399</c:v>
                </c:pt>
                <c:pt idx="260">
                  <c:v>4.9956399674638003</c:v>
                </c:pt>
                <c:pt idx="261">
                  <c:v>6.6035863794620404</c:v>
                </c:pt>
                <c:pt idx="262">
                  <c:v>7.3523915070084298</c:v>
                </c:pt>
                <c:pt idx="263">
                  <c:v>7.4577474122220497</c:v>
                </c:pt>
                <c:pt idx="264">
                  <c:v>7.2311943379569099</c:v>
                </c:pt>
                <c:pt idx="265">
                  <c:v>7.21048116960245</c:v>
                </c:pt>
                <c:pt idx="266">
                  <c:v>7.8287827058957902</c:v>
                </c:pt>
                <c:pt idx="267">
                  <c:v>7.5789676137339299</c:v>
                </c:pt>
                <c:pt idx="268">
                  <c:v>6.8942469648042097</c:v>
                </c:pt>
                <c:pt idx="269">
                  <c:v>6.4599216608434098</c:v>
                </c:pt>
                <c:pt idx="270">
                  <c:v>5.8422436889407399</c:v>
                </c:pt>
                <c:pt idx="271">
                  <c:v>5.0491476637668997</c:v>
                </c:pt>
                <c:pt idx="272">
                  <c:v>4.3195327613975101</c:v>
                </c:pt>
                <c:pt idx="273">
                  <c:v>3.6740215010380499</c:v>
                </c:pt>
                <c:pt idx="274">
                  <c:v>3.3875201890296398</c:v>
                </c:pt>
                <c:pt idx="275">
                  <c:v>3.51847851051506</c:v>
                </c:pt>
                <c:pt idx="276">
                  <c:v>3.9186266671242</c:v>
                </c:pt>
                <c:pt idx="277">
                  <c:v>4.1867657192515999</c:v>
                </c:pt>
                <c:pt idx="278">
                  <c:v>4.0580201446425699</c:v>
                </c:pt>
                <c:pt idx="279">
                  <c:v>4.2711348118323604</c:v>
                </c:pt>
                <c:pt idx="280">
                  <c:v>4.3154489605449804</c:v>
                </c:pt>
                <c:pt idx="281">
                  <c:v>3.9387590388547702</c:v>
                </c:pt>
                <c:pt idx="282">
                  <c:v>4.6170246340654204</c:v>
                </c:pt>
                <c:pt idx="283">
                  <c:v>5.2222186671376001</c:v>
                </c:pt>
                <c:pt idx="284">
                  <c:v>5.9650311140969698</c:v>
                </c:pt>
                <c:pt idx="285">
                  <c:v>6.3592734740385302</c:v>
                </c:pt>
                <c:pt idx="286">
                  <c:v>7.0184437271564004</c:v>
                </c:pt>
                <c:pt idx="287">
                  <c:v>7.2444304337138297</c:v>
                </c:pt>
                <c:pt idx="288">
                  <c:v>7.2669526088666201</c:v>
                </c:pt>
                <c:pt idx="289">
                  <c:v>7.6512105103919597</c:v>
                </c:pt>
                <c:pt idx="290">
                  <c:v>8.6830846768248904</c:v>
                </c:pt>
                <c:pt idx="291">
                  <c:v>9.6517411879025197</c:v>
                </c:pt>
                <c:pt idx="292">
                  <c:v>10.398587331700799</c:v>
                </c:pt>
                <c:pt idx="293">
                  <c:v>11.5376109584753</c:v>
                </c:pt>
                <c:pt idx="294">
                  <c:v>11.622971520098501</c:v>
                </c:pt>
                <c:pt idx="295">
                  <c:v>11.9414336182721</c:v>
                </c:pt>
                <c:pt idx="296">
                  <c:v>12.0972584757976</c:v>
                </c:pt>
                <c:pt idx="297">
                  <c:v>12.6672234995655</c:v>
                </c:pt>
                <c:pt idx="298">
                  <c:v>12.633728456086001</c:v>
                </c:pt>
                <c:pt idx="299">
                  <c:v>12.762984433934101</c:v>
                </c:pt>
                <c:pt idx="300">
                  <c:v>12.531883062837601</c:v>
                </c:pt>
                <c:pt idx="301">
                  <c:v>12.351410313571799</c:v>
                </c:pt>
                <c:pt idx="302">
                  <c:v>11.848063289189801</c:v>
                </c:pt>
                <c:pt idx="303">
                  <c:v>11.308112616431901</c:v>
                </c:pt>
                <c:pt idx="304">
                  <c:v>11.1653045793904</c:v>
                </c:pt>
                <c:pt idx="305">
                  <c:v>10.531961047700401</c:v>
                </c:pt>
                <c:pt idx="306">
                  <c:v>10.511902809235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RevPAR % Chg</c:v>
                </c:pt>
              </c:strCache>
            </c:strRef>
          </c:tx>
          <c:spPr>
            <a:ln w="50800">
              <a:solidFill>
                <a:srgbClr val="C80043"/>
              </a:solidFill>
              <a:prstDash val="sysDash"/>
            </a:ln>
          </c:spPr>
          <c:marker>
            <c:symbol val="none"/>
          </c:marker>
          <c:cat>
            <c:numRef>
              <c:f>Sheet1!$A$2:$A$308</c:f>
              <c:numCache>
                <c:formatCode>General</c:formatCode>
                <c:ptCount val="307"/>
                <c:pt idx="0">
                  <c:v>1990</c:v>
                </c:pt>
                <c:pt idx="12">
                  <c:v>1991</c:v>
                </c:pt>
                <c:pt idx="24">
                  <c:v>1992</c:v>
                </c:pt>
                <c:pt idx="36">
                  <c:v>1993</c:v>
                </c:pt>
                <c:pt idx="48">
                  <c:v>1994</c:v>
                </c:pt>
                <c:pt idx="60">
                  <c:v>1995</c:v>
                </c:pt>
                <c:pt idx="72">
                  <c:v>1996</c:v>
                </c:pt>
                <c:pt idx="84">
                  <c:v>1997</c:v>
                </c:pt>
                <c:pt idx="96">
                  <c:v>1998</c:v>
                </c:pt>
                <c:pt idx="108">
                  <c:v>1999</c:v>
                </c:pt>
                <c:pt idx="120">
                  <c:v>2000</c:v>
                </c:pt>
                <c:pt idx="132">
                  <c:v>2001</c:v>
                </c:pt>
                <c:pt idx="144">
                  <c:v>2002</c:v>
                </c:pt>
                <c:pt idx="156">
                  <c:v>2003</c:v>
                </c:pt>
                <c:pt idx="168">
                  <c:v>2004</c:v>
                </c:pt>
                <c:pt idx="180">
                  <c:v>2005</c:v>
                </c:pt>
                <c:pt idx="192">
                  <c:v>2006</c:v>
                </c:pt>
                <c:pt idx="204">
                  <c:v>2007</c:v>
                </c:pt>
                <c:pt idx="216">
                  <c:v>2008</c:v>
                </c:pt>
                <c:pt idx="228">
                  <c:v>2009</c:v>
                </c:pt>
                <c:pt idx="240">
                  <c:v>2010</c:v>
                </c:pt>
                <c:pt idx="252">
                  <c:v>2011</c:v>
                </c:pt>
                <c:pt idx="264">
                  <c:v>2012</c:v>
                </c:pt>
                <c:pt idx="276">
                  <c:v>2013</c:v>
                </c:pt>
                <c:pt idx="288">
                  <c:v>2014</c:v>
                </c:pt>
                <c:pt idx="300">
                  <c:v>2015</c:v>
                </c:pt>
              </c:numCache>
            </c:numRef>
          </c:cat>
          <c:val>
            <c:numRef>
              <c:f>Sheet1!$D$2:$D$308</c:f>
              <c:numCache>
                <c:formatCode>_(#,##0.0_);_(\-#,##0.0_)</c:formatCode>
                <c:ptCount val="307"/>
                <c:pt idx="0">
                  <c:v>6.26543905853908</c:v>
                </c:pt>
                <c:pt idx="1">
                  <c:v>5.73734713311043</c:v>
                </c:pt>
                <c:pt idx="2">
                  <c:v>5.2164882949097402</c:v>
                </c:pt>
                <c:pt idx="3">
                  <c:v>3.7259772574544399</c:v>
                </c:pt>
                <c:pt idx="4">
                  <c:v>2.9256410228277701</c:v>
                </c:pt>
                <c:pt idx="5">
                  <c:v>0.96169369927681203</c:v>
                </c:pt>
                <c:pt idx="6">
                  <c:v>0.64962586427163505</c:v>
                </c:pt>
                <c:pt idx="7">
                  <c:v>-0.204537935303575</c:v>
                </c:pt>
                <c:pt idx="8">
                  <c:v>-1.96674047140682</c:v>
                </c:pt>
                <c:pt idx="9">
                  <c:v>-2.1177050166902398</c:v>
                </c:pt>
                <c:pt idx="10">
                  <c:v>-2.3577490926918401</c:v>
                </c:pt>
                <c:pt idx="11">
                  <c:v>-1.88515054066419</c:v>
                </c:pt>
                <c:pt idx="12">
                  <c:v>-2.4221985746325001</c:v>
                </c:pt>
                <c:pt idx="13">
                  <c:v>-3.1801460381001099</c:v>
                </c:pt>
                <c:pt idx="14">
                  <c:v>-3.7913394088258898</c:v>
                </c:pt>
                <c:pt idx="15">
                  <c:v>-3.4907418005975699</c:v>
                </c:pt>
                <c:pt idx="16">
                  <c:v>-3.37598189742606</c:v>
                </c:pt>
                <c:pt idx="17">
                  <c:v>-2.69135564401879</c:v>
                </c:pt>
                <c:pt idx="18">
                  <c:v>-2.6093646285579601</c:v>
                </c:pt>
                <c:pt idx="19">
                  <c:v>-2.5427793743290401</c:v>
                </c:pt>
                <c:pt idx="20">
                  <c:v>-2.44325730039336</c:v>
                </c:pt>
                <c:pt idx="21">
                  <c:v>-1.6747237210761301</c:v>
                </c:pt>
                <c:pt idx="22">
                  <c:v>-1.5944853071566201</c:v>
                </c:pt>
                <c:pt idx="23">
                  <c:v>-1.4058625565746099</c:v>
                </c:pt>
                <c:pt idx="24">
                  <c:v>-0.28123608674827799</c:v>
                </c:pt>
                <c:pt idx="25">
                  <c:v>0.68854733134482404</c:v>
                </c:pt>
                <c:pt idx="26">
                  <c:v>1.6268695603935901</c:v>
                </c:pt>
                <c:pt idx="27">
                  <c:v>2.14687902048126</c:v>
                </c:pt>
                <c:pt idx="28">
                  <c:v>2.6286287610694998</c:v>
                </c:pt>
                <c:pt idx="29">
                  <c:v>2.80671788397856</c:v>
                </c:pt>
                <c:pt idx="30">
                  <c:v>3.57755001452901</c:v>
                </c:pt>
                <c:pt idx="31">
                  <c:v>3.7374013794260001</c:v>
                </c:pt>
                <c:pt idx="32">
                  <c:v>5.4029969623152097</c:v>
                </c:pt>
                <c:pt idx="33">
                  <c:v>5.4375703865450697</c:v>
                </c:pt>
                <c:pt idx="34">
                  <c:v>5.7413370576415597</c:v>
                </c:pt>
                <c:pt idx="35">
                  <c:v>5.8452378888144496</c:v>
                </c:pt>
                <c:pt idx="36">
                  <c:v>5.6545517799979601</c:v>
                </c:pt>
                <c:pt idx="37">
                  <c:v>5.6606918322131898</c:v>
                </c:pt>
                <c:pt idx="38">
                  <c:v>6.3177281821364097</c:v>
                </c:pt>
                <c:pt idx="39">
                  <c:v>5.8704394041367598</c:v>
                </c:pt>
                <c:pt idx="40">
                  <c:v>6.0365289778240303</c:v>
                </c:pt>
                <c:pt idx="41">
                  <c:v>6.6646112818820997</c:v>
                </c:pt>
                <c:pt idx="42">
                  <c:v>6.43174877695765</c:v>
                </c:pt>
                <c:pt idx="43">
                  <c:v>6.2531935990242102</c:v>
                </c:pt>
                <c:pt idx="44">
                  <c:v>5.95166235912491</c:v>
                </c:pt>
                <c:pt idx="45">
                  <c:v>6.0388619949474798</c:v>
                </c:pt>
                <c:pt idx="46">
                  <c:v>6.4367497526388497</c:v>
                </c:pt>
                <c:pt idx="47">
                  <c:v>6.7267804019964004</c:v>
                </c:pt>
                <c:pt idx="48">
                  <c:v>6.5707852753133498</c:v>
                </c:pt>
                <c:pt idx="49">
                  <c:v>7.6894144656552701</c:v>
                </c:pt>
                <c:pt idx="50">
                  <c:v>6.7739304301480399</c:v>
                </c:pt>
                <c:pt idx="51">
                  <c:v>7.3460147061834897</c:v>
                </c:pt>
                <c:pt idx="52">
                  <c:v>8.4652584645582696</c:v>
                </c:pt>
                <c:pt idx="53">
                  <c:v>9.2487619829773102</c:v>
                </c:pt>
                <c:pt idx="54">
                  <c:v>9.5272788582356895</c:v>
                </c:pt>
                <c:pt idx="55">
                  <c:v>10.6119586879901</c:v>
                </c:pt>
                <c:pt idx="56">
                  <c:v>11.232217677566201</c:v>
                </c:pt>
                <c:pt idx="57">
                  <c:v>11.6038385020245</c:v>
                </c:pt>
                <c:pt idx="58">
                  <c:v>11.6947825339053</c:v>
                </c:pt>
                <c:pt idx="59">
                  <c:v>11.930354346585499</c:v>
                </c:pt>
                <c:pt idx="60">
                  <c:v>12.7219063774657</c:v>
                </c:pt>
                <c:pt idx="61">
                  <c:v>11.603619105764899</c:v>
                </c:pt>
                <c:pt idx="62">
                  <c:v>12.978330065450301</c:v>
                </c:pt>
                <c:pt idx="63">
                  <c:v>12.857710617685999</c:v>
                </c:pt>
                <c:pt idx="64">
                  <c:v>11.863621890863</c:v>
                </c:pt>
                <c:pt idx="65">
                  <c:v>11.123416856728699</c:v>
                </c:pt>
                <c:pt idx="66">
                  <c:v>10.534012023012799</c:v>
                </c:pt>
                <c:pt idx="67">
                  <c:v>9.7116808307746894</c:v>
                </c:pt>
                <c:pt idx="68">
                  <c:v>8.8334218894757193</c:v>
                </c:pt>
                <c:pt idx="69">
                  <c:v>8.4362369927976495</c:v>
                </c:pt>
                <c:pt idx="70">
                  <c:v>8.2894722113808292</c:v>
                </c:pt>
                <c:pt idx="71">
                  <c:v>7.3108213735850596</c:v>
                </c:pt>
                <c:pt idx="72">
                  <c:v>6.4022117364456097</c:v>
                </c:pt>
                <c:pt idx="73">
                  <c:v>5.8671297019400201</c:v>
                </c:pt>
                <c:pt idx="74">
                  <c:v>4.6978503408756103</c:v>
                </c:pt>
                <c:pt idx="75">
                  <c:v>4.4401615560286603</c:v>
                </c:pt>
                <c:pt idx="76">
                  <c:v>4.6135454188768303</c:v>
                </c:pt>
                <c:pt idx="77">
                  <c:v>4.4399185062772304</c:v>
                </c:pt>
                <c:pt idx="78">
                  <c:v>4.6800367709804496</c:v>
                </c:pt>
                <c:pt idx="79">
                  <c:v>5.1105392641820799</c:v>
                </c:pt>
                <c:pt idx="80">
                  <c:v>5.1827112881560904</c:v>
                </c:pt>
                <c:pt idx="81">
                  <c:v>5.2494400486983501</c:v>
                </c:pt>
                <c:pt idx="82">
                  <c:v>4.3786912518011398</c:v>
                </c:pt>
                <c:pt idx="83">
                  <c:v>3.9452825764283999</c:v>
                </c:pt>
                <c:pt idx="84">
                  <c:v>4.3368928424831701</c:v>
                </c:pt>
                <c:pt idx="85">
                  <c:v>5.0325278022840898</c:v>
                </c:pt>
                <c:pt idx="86">
                  <c:v>4.0609704768035702</c:v>
                </c:pt>
                <c:pt idx="87">
                  <c:v>4.7287168891582096</c:v>
                </c:pt>
                <c:pt idx="88">
                  <c:v>3.63440814007408</c:v>
                </c:pt>
                <c:pt idx="89">
                  <c:v>3.4646865238248301</c:v>
                </c:pt>
                <c:pt idx="90">
                  <c:v>3.6313552656693799</c:v>
                </c:pt>
                <c:pt idx="91">
                  <c:v>2.65130980607081</c:v>
                </c:pt>
                <c:pt idx="92">
                  <c:v>2.4782745984039498</c:v>
                </c:pt>
                <c:pt idx="93">
                  <c:v>1.89847380387159</c:v>
                </c:pt>
                <c:pt idx="94">
                  <c:v>2.6996503383855401</c:v>
                </c:pt>
                <c:pt idx="95">
                  <c:v>3.1470948034098698</c:v>
                </c:pt>
                <c:pt idx="96">
                  <c:v>2.2803855001739599</c:v>
                </c:pt>
                <c:pt idx="97">
                  <c:v>1.8585613297118899</c:v>
                </c:pt>
                <c:pt idx="98">
                  <c:v>3.1791209155264499</c:v>
                </c:pt>
                <c:pt idx="99">
                  <c:v>1.4418502142687899</c:v>
                </c:pt>
                <c:pt idx="100">
                  <c:v>0.86917462252014699</c:v>
                </c:pt>
                <c:pt idx="101">
                  <c:v>-0.84058609300643405</c:v>
                </c:pt>
                <c:pt idx="102">
                  <c:v>-3.12332552619069</c:v>
                </c:pt>
                <c:pt idx="103">
                  <c:v>-3.6390104133255199</c:v>
                </c:pt>
                <c:pt idx="104">
                  <c:v>-4.3610125991700199</c:v>
                </c:pt>
                <c:pt idx="105">
                  <c:v>-3.8664208606083998</c:v>
                </c:pt>
                <c:pt idx="106">
                  <c:v>-4.34058498702053</c:v>
                </c:pt>
                <c:pt idx="107">
                  <c:v>-4.5950164447897999</c:v>
                </c:pt>
                <c:pt idx="108">
                  <c:v>-4.1128560403059504</c:v>
                </c:pt>
                <c:pt idx="109">
                  <c:v>-4.1363113575332697</c:v>
                </c:pt>
                <c:pt idx="110">
                  <c:v>-5.1979685870191998</c:v>
                </c:pt>
                <c:pt idx="111">
                  <c:v>-4.6818266641783302</c:v>
                </c:pt>
                <c:pt idx="112">
                  <c:v>-3.79925279587752</c:v>
                </c:pt>
                <c:pt idx="113">
                  <c:v>-2.6985114187452699</c:v>
                </c:pt>
                <c:pt idx="114">
                  <c:v>-1.16431130519368</c:v>
                </c:pt>
                <c:pt idx="115">
                  <c:v>-1.10896458944606</c:v>
                </c:pt>
                <c:pt idx="116">
                  <c:v>-0.48427733404798501</c:v>
                </c:pt>
                <c:pt idx="117">
                  <c:v>-0.97111294836435302</c:v>
                </c:pt>
                <c:pt idx="118">
                  <c:v>-1.62202312861391</c:v>
                </c:pt>
                <c:pt idx="119">
                  <c:v>-1.7533292887570999</c:v>
                </c:pt>
                <c:pt idx="120">
                  <c:v>-2.2466102871000402</c:v>
                </c:pt>
                <c:pt idx="121">
                  <c:v>-2.5224595289173699</c:v>
                </c:pt>
                <c:pt idx="122">
                  <c:v>-2.1005313045536802</c:v>
                </c:pt>
                <c:pt idx="123">
                  <c:v>-1.6967041937165701</c:v>
                </c:pt>
                <c:pt idx="124">
                  <c:v>-1.15882804412173</c:v>
                </c:pt>
                <c:pt idx="125">
                  <c:v>-1.36925433629592</c:v>
                </c:pt>
                <c:pt idx="126">
                  <c:v>-1.73769010987138</c:v>
                </c:pt>
                <c:pt idx="127">
                  <c:v>-1.15589539685701</c:v>
                </c:pt>
                <c:pt idx="128">
                  <c:v>-1.73154993334439</c:v>
                </c:pt>
                <c:pt idx="129">
                  <c:v>-2.0387452649908502</c:v>
                </c:pt>
                <c:pt idx="130">
                  <c:v>-1.3859821862107999</c:v>
                </c:pt>
                <c:pt idx="131">
                  <c:v>-1.5117519967444299</c:v>
                </c:pt>
                <c:pt idx="132">
                  <c:v>-1.5151533365410801</c:v>
                </c:pt>
                <c:pt idx="133">
                  <c:v>-1.6215696015327901</c:v>
                </c:pt>
                <c:pt idx="134">
                  <c:v>-1.2920366434812001</c:v>
                </c:pt>
                <c:pt idx="135">
                  <c:v>-2.5177041036252801</c:v>
                </c:pt>
                <c:pt idx="136">
                  <c:v>-4.0051312349340398</c:v>
                </c:pt>
                <c:pt idx="137">
                  <c:v>-3.8236812875232999</c:v>
                </c:pt>
                <c:pt idx="138">
                  <c:v>-3.4684787715526202</c:v>
                </c:pt>
                <c:pt idx="139">
                  <c:v>-3.5420515896336702</c:v>
                </c:pt>
                <c:pt idx="140">
                  <c:v>-4.8659346154554699</c:v>
                </c:pt>
                <c:pt idx="141">
                  <c:v>-6.0790522582487103</c:v>
                </c:pt>
                <c:pt idx="142">
                  <c:v>-7.2425036615265199</c:v>
                </c:pt>
                <c:pt idx="143">
                  <c:v>-7.0029558893309796</c:v>
                </c:pt>
                <c:pt idx="144">
                  <c:v>-7.1998533794742396</c:v>
                </c:pt>
                <c:pt idx="145">
                  <c:v>-7.2467433914049799</c:v>
                </c:pt>
                <c:pt idx="146">
                  <c:v>-8.9431193220558995</c:v>
                </c:pt>
                <c:pt idx="147">
                  <c:v>-7.6232531984615504</c:v>
                </c:pt>
                <c:pt idx="148">
                  <c:v>-7.1260285075118004</c:v>
                </c:pt>
                <c:pt idx="149">
                  <c:v>-6.4730415280309401</c:v>
                </c:pt>
                <c:pt idx="150">
                  <c:v>-6.9151238038107703</c:v>
                </c:pt>
                <c:pt idx="151">
                  <c:v>-6.61514895109406</c:v>
                </c:pt>
                <c:pt idx="152">
                  <c:v>-3.7966756788605198</c:v>
                </c:pt>
                <c:pt idx="153">
                  <c:v>-1.59603366649984</c:v>
                </c:pt>
                <c:pt idx="154">
                  <c:v>5.6141793163622097E-2</c:v>
                </c:pt>
                <c:pt idx="155">
                  <c:v>0.34479421430755602</c:v>
                </c:pt>
                <c:pt idx="156">
                  <c:v>1.6035047740461701</c:v>
                </c:pt>
                <c:pt idx="157">
                  <c:v>2.6276325260333802</c:v>
                </c:pt>
                <c:pt idx="158">
                  <c:v>5.2194266567209198</c:v>
                </c:pt>
                <c:pt idx="159">
                  <c:v>4.0910659912876097</c:v>
                </c:pt>
                <c:pt idx="160">
                  <c:v>4.7659833409376997</c:v>
                </c:pt>
                <c:pt idx="161">
                  <c:v>4.54997289574679</c:v>
                </c:pt>
                <c:pt idx="162">
                  <c:v>5.8691686742616902</c:v>
                </c:pt>
                <c:pt idx="163">
                  <c:v>5.8329521307274996</c:v>
                </c:pt>
                <c:pt idx="164">
                  <c:v>4.81526865597551</c:v>
                </c:pt>
                <c:pt idx="165">
                  <c:v>3.70758735742079</c:v>
                </c:pt>
                <c:pt idx="166">
                  <c:v>2.7928140402856299</c:v>
                </c:pt>
                <c:pt idx="167">
                  <c:v>3.6549747835847199</c:v>
                </c:pt>
                <c:pt idx="168">
                  <c:v>3.1073316027885398</c:v>
                </c:pt>
                <c:pt idx="169">
                  <c:v>2.0431581354963799</c:v>
                </c:pt>
                <c:pt idx="170">
                  <c:v>0.66444262222533101</c:v>
                </c:pt>
                <c:pt idx="171">
                  <c:v>2.68349499413962</c:v>
                </c:pt>
                <c:pt idx="172">
                  <c:v>3.2555551603433899</c:v>
                </c:pt>
                <c:pt idx="173">
                  <c:v>3.6309659940894101</c:v>
                </c:pt>
                <c:pt idx="174">
                  <c:v>3.3467015572516998</c:v>
                </c:pt>
                <c:pt idx="175">
                  <c:v>3.2464347315364699</c:v>
                </c:pt>
                <c:pt idx="176">
                  <c:v>4.4433263686504301</c:v>
                </c:pt>
                <c:pt idx="177">
                  <c:v>6.0262369420733499</c:v>
                </c:pt>
                <c:pt idx="178">
                  <c:v>6.9952145359408897</c:v>
                </c:pt>
                <c:pt idx="179">
                  <c:v>5.4575562621122096</c:v>
                </c:pt>
                <c:pt idx="180">
                  <c:v>5.8955887174203596</c:v>
                </c:pt>
                <c:pt idx="181">
                  <c:v>6.8257050847088401</c:v>
                </c:pt>
                <c:pt idx="182">
                  <c:v>7.6783965277627901</c:v>
                </c:pt>
                <c:pt idx="183">
                  <c:v>7.3562507998473299</c:v>
                </c:pt>
                <c:pt idx="184">
                  <c:v>6.0482308204544601</c:v>
                </c:pt>
                <c:pt idx="185">
                  <c:v>6.59269453730648</c:v>
                </c:pt>
                <c:pt idx="186">
                  <c:v>6.3813895352183101</c:v>
                </c:pt>
                <c:pt idx="187">
                  <c:v>6.6134573164938901</c:v>
                </c:pt>
                <c:pt idx="188">
                  <c:v>5.93254516078823</c:v>
                </c:pt>
                <c:pt idx="189">
                  <c:v>6.0255270722751497</c:v>
                </c:pt>
                <c:pt idx="190">
                  <c:v>6.3466410146318699</c:v>
                </c:pt>
                <c:pt idx="191">
                  <c:v>7.5581180239168804</c:v>
                </c:pt>
                <c:pt idx="192">
                  <c:v>7.9279951417077497</c:v>
                </c:pt>
                <c:pt idx="193">
                  <c:v>8.6236120527294506</c:v>
                </c:pt>
                <c:pt idx="194">
                  <c:v>10.1634886510508</c:v>
                </c:pt>
                <c:pt idx="195">
                  <c:v>9.8102731143518298</c:v>
                </c:pt>
                <c:pt idx="196">
                  <c:v>12.1375243129481</c:v>
                </c:pt>
                <c:pt idx="197">
                  <c:v>11.5971960346562</c:v>
                </c:pt>
                <c:pt idx="198">
                  <c:v>12.636566718322999</c:v>
                </c:pt>
                <c:pt idx="199">
                  <c:v>14.0169536180093</c:v>
                </c:pt>
                <c:pt idx="200">
                  <c:v>14.0701566138132</c:v>
                </c:pt>
                <c:pt idx="201">
                  <c:v>13.5238070931655</c:v>
                </c:pt>
                <c:pt idx="202">
                  <c:v>14.149798457359701</c:v>
                </c:pt>
                <c:pt idx="203">
                  <c:v>14.9643747241727</c:v>
                </c:pt>
                <c:pt idx="204">
                  <c:v>14.3489784112066</c:v>
                </c:pt>
                <c:pt idx="205">
                  <c:v>13.2528487107766</c:v>
                </c:pt>
                <c:pt idx="206">
                  <c:v>11.7785225530454</c:v>
                </c:pt>
                <c:pt idx="207">
                  <c:v>11.490871574776699</c:v>
                </c:pt>
                <c:pt idx="208">
                  <c:v>10.774549079994401</c:v>
                </c:pt>
                <c:pt idx="209">
                  <c:v>11.2214419041743</c:v>
                </c:pt>
                <c:pt idx="210">
                  <c:v>10.3971841575187</c:v>
                </c:pt>
                <c:pt idx="211">
                  <c:v>9.0654934606971107</c:v>
                </c:pt>
                <c:pt idx="212">
                  <c:v>8.8611984366427698</c:v>
                </c:pt>
                <c:pt idx="213">
                  <c:v>8.9219574333969902</c:v>
                </c:pt>
                <c:pt idx="214">
                  <c:v>7.3687902172742401</c:v>
                </c:pt>
                <c:pt idx="215">
                  <c:v>5.9028018384955798</c:v>
                </c:pt>
                <c:pt idx="216">
                  <c:v>5.9571693145802298</c:v>
                </c:pt>
                <c:pt idx="217">
                  <c:v>6.3761724274287497</c:v>
                </c:pt>
                <c:pt idx="218">
                  <c:v>5.3795228372266797</c:v>
                </c:pt>
                <c:pt idx="219">
                  <c:v>5.4943563366835102</c:v>
                </c:pt>
                <c:pt idx="220">
                  <c:v>3.5747914279427802</c:v>
                </c:pt>
                <c:pt idx="221">
                  <c:v>2.1368140948098899</c:v>
                </c:pt>
                <c:pt idx="222">
                  <c:v>1.9373523325961699</c:v>
                </c:pt>
                <c:pt idx="223">
                  <c:v>1.33978902463824</c:v>
                </c:pt>
                <c:pt idx="224">
                  <c:v>0.17860422737421</c:v>
                </c:pt>
                <c:pt idx="225">
                  <c:v>-1.35647467440119</c:v>
                </c:pt>
                <c:pt idx="226">
                  <c:v>-1.9884777475361</c:v>
                </c:pt>
                <c:pt idx="227">
                  <c:v>-2.6930658795910598</c:v>
                </c:pt>
                <c:pt idx="228">
                  <c:v>-3.97339371964387</c:v>
                </c:pt>
                <c:pt idx="229">
                  <c:v>-5.7912212193337602</c:v>
                </c:pt>
                <c:pt idx="230">
                  <c:v>-6.9133600464384202</c:v>
                </c:pt>
                <c:pt idx="231">
                  <c:v>-9.3110201544763207</c:v>
                </c:pt>
                <c:pt idx="232">
                  <c:v>-9.6604791820071991</c:v>
                </c:pt>
                <c:pt idx="233">
                  <c:v>-10.455834226529401</c:v>
                </c:pt>
                <c:pt idx="234">
                  <c:v>-12.184647352916899</c:v>
                </c:pt>
                <c:pt idx="235">
                  <c:v>-13.400339542100401</c:v>
                </c:pt>
                <c:pt idx="236">
                  <c:v>-13.7094081474378</c:v>
                </c:pt>
                <c:pt idx="237">
                  <c:v>-14.1201072881783</c:v>
                </c:pt>
                <c:pt idx="238">
                  <c:v>-14.564733388076201</c:v>
                </c:pt>
                <c:pt idx="239">
                  <c:v>-14.326480695657899</c:v>
                </c:pt>
                <c:pt idx="240">
                  <c:v>-14.2853623079753</c:v>
                </c:pt>
                <c:pt idx="241">
                  <c:v>-13.5394461857252</c:v>
                </c:pt>
                <c:pt idx="242">
                  <c:v>-11.487304913060701</c:v>
                </c:pt>
                <c:pt idx="243">
                  <c:v>-9.5357873602738099</c:v>
                </c:pt>
                <c:pt idx="244">
                  <c:v>-7.4544066557963902</c:v>
                </c:pt>
                <c:pt idx="245">
                  <c:v>-6.1225183123975899</c:v>
                </c:pt>
                <c:pt idx="246">
                  <c:v>-3.7425583689945201</c:v>
                </c:pt>
                <c:pt idx="247">
                  <c:v>-1.7708513472729399</c:v>
                </c:pt>
                <c:pt idx="248">
                  <c:v>-0.221730757350594</c:v>
                </c:pt>
                <c:pt idx="249">
                  <c:v>0.78612818347926705</c:v>
                </c:pt>
                <c:pt idx="250">
                  <c:v>1.47027512426593</c:v>
                </c:pt>
                <c:pt idx="251">
                  <c:v>2.3571926761148001</c:v>
                </c:pt>
                <c:pt idx="252">
                  <c:v>4.0030647799369703</c:v>
                </c:pt>
                <c:pt idx="253">
                  <c:v>4.9812328691254804</c:v>
                </c:pt>
                <c:pt idx="254">
                  <c:v>4.5603384812203602</c:v>
                </c:pt>
                <c:pt idx="255">
                  <c:v>5.8718584653883701</c:v>
                </c:pt>
                <c:pt idx="256">
                  <c:v>5.2671628492020997</c:v>
                </c:pt>
                <c:pt idx="257">
                  <c:v>7.1229502891394603</c:v>
                </c:pt>
                <c:pt idx="258">
                  <c:v>7.5932802042202203</c:v>
                </c:pt>
                <c:pt idx="259">
                  <c:v>9.0943872862472901</c:v>
                </c:pt>
                <c:pt idx="260">
                  <c:v>10.077954768469899</c:v>
                </c:pt>
                <c:pt idx="261">
                  <c:v>12.458056023119999</c:v>
                </c:pt>
                <c:pt idx="262">
                  <c:v>14.6480118556136</c:v>
                </c:pt>
                <c:pt idx="263">
                  <c:v>14.7047068394844</c:v>
                </c:pt>
                <c:pt idx="264">
                  <c:v>14.6520259439091</c:v>
                </c:pt>
                <c:pt idx="265">
                  <c:v>14.9715768279108</c:v>
                </c:pt>
                <c:pt idx="266">
                  <c:v>16.773345401157201</c:v>
                </c:pt>
                <c:pt idx="267">
                  <c:v>15.9490263531761</c:v>
                </c:pt>
                <c:pt idx="268">
                  <c:v>16.865089399748399</c:v>
                </c:pt>
                <c:pt idx="269">
                  <c:v>16.281705180553502</c:v>
                </c:pt>
                <c:pt idx="270">
                  <c:v>14.9360079056417</c:v>
                </c:pt>
                <c:pt idx="271">
                  <c:v>13.277215692499601</c:v>
                </c:pt>
                <c:pt idx="272">
                  <c:v>11.902774495761401</c:v>
                </c:pt>
                <c:pt idx="273">
                  <c:v>10.591246225910901</c:v>
                </c:pt>
                <c:pt idx="274">
                  <c:v>9.0946772340607804</c:v>
                </c:pt>
                <c:pt idx="275">
                  <c:v>9.0124985821437296</c:v>
                </c:pt>
                <c:pt idx="276">
                  <c:v>9.0309251000349295</c:v>
                </c:pt>
                <c:pt idx="277">
                  <c:v>9.0183630395298806</c:v>
                </c:pt>
                <c:pt idx="278">
                  <c:v>7.4208233898465403</c:v>
                </c:pt>
                <c:pt idx="279">
                  <c:v>7.5648219772219196</c:v>
                </c:pt>
                <c:pt idx="280">
                  <c:v>6.9315319019132398</c:v>
                </c:pt>
                <c:pt idx="281">
                  <c:v>5.8504848255109803</c:v>
                </c:pt>
                <c:pt idx="282">
                  <c:v>7.13880141563273</c:v>
                </c:pt>
                <c:pt idx="283">
                  <c:v>8.4946862522163507</c:v>
                </c:pt>
                <c:pt idx="284">
                  <c:v>9.9272645894674607</c:v>
                </c:pt>
                <c:pt idx="285">
                  <c:v>10.501920442408</c:v>
                </c:pt>
                <c:pt idx="286">
                  <c:v>12.054588856321599</c:v>
                </c:pt>
                <c:pt idx="287">
                  <c:v>12.291262755083199</c:v>
                </c:pt>
                <c:pt idx="288">
                  <c:v>12.1862614557198</c:v>
                </c:pt>
                <c:pt idx="289">
                  <c:v>12.612319055173099</c:v>
                </c:pt>
                <c:pt idx="290">
                  <c:v>14.5075745901426</c:v>
                </c:pt>
                <c:pt idx="291">
                  <c:v>15.6634590581377</c:v>
                </c:pt>
                <c:pt idx="292">
                  <c:v>16.343075830949999</c:v>
                </c:pt>
                <c:pt idx="293">
                  <c:v>17.8134212833376</c:v>
                </c:pt>
                <c:pt idx="294">
                  <c:v>17.888194334012798</c:v>
                </c:pt>
                <c:pt idx="295">
                  <c:v>17.7263549883506</c:v>
                </c:pt>
                <c:pt idx="296">
                  <c:v>17.515090022689801</c:v>
                </c:pt>
                <c:pt idx="297">
                  <c:v>18.418267958739001</c:v>
                </c:pt>
                <c:pt idx="298">
                  <c:v>17.862715013768501</c:v>
                </c:pt>
                <c:pt idx="299">
                  <c:v>18.566453294972</c:v>
                </c:pt>
                <c:pt idx="300">
                  <c:v>18.3389179228116</c:v>
                </c:pt>
                <c:pt idx="301">
                  <c:v>17.8303486668174</c:v>
                </c:pt>
                <c:pt idx="302">
                  <c:v>16.421274794427902</c:v>
                </c:pt>
                <c:pt idx="303">
                  <c:v>15.6951768392655</c:v>
                </c:pt>
                <c:pt idx="304">
                  <c:v>15.8763473090101</c:v>
                </c:pt>
                <c:pt idx="305">
                  <c:v>14.906919750953801</c:v>
                </c:pt>
                <c:pt idx="306">
                  <c:v>15.0317170118718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518720"/>
        <c:axId val="32702464"/>
      </c:lineChart>
      <c:catAx>
        <c:axId val="35518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>
            <a:solidFill>
              <a:schemeClr val="tx2"/>
            </a:solidFill>
          </a:ln>
        </c:spPr>
        <c:txPr>
          <a:bodyPr rot="2700000"/>
          <a:lstStyle/>
          <a:p>
            <a:pPr>
              <a:defRPr/>
            </a:pPr>
            <a:endParaRPr lang="en-US"/>
          </a:p>
        </c:txPr>
        <c:crossAx val="32702464"/>
        <c:crosses val="autoZero"/>
        <c:auto val="1"/>
        <c:lblAlgn val="ctr"/>
        <c:lblOffset val="100"/>
        <c:tickLblSkip val="24"/>
        <c:tickMarkSkip val="24"/>
        <c:noMultiLvlLbl val="0"/>
      </c:catAx>
      <c:valAx>
        <c:axId val="32702464"/>
        <c:scaling>
          <c:orientation val="minMax"/>
          <c:max val="18"/>
          <c:min val="-15"/>
        </c:scaling>
        <c:delete val="0"/>
        <c:axPos val="l"/>
        <c:majorGridlines>
          <c:spPr>
            <a:ln>
              <a:solidFill>
                <a:schemeClr val="tx2">
                  <a:lumMod val="65000"/>
                </a:schemeClr>
              </a:solidFill>
            </a:ln>
          </c:spPr>
        </c:majorGridlines>
        <c:numFmt formatCode="#,##0" sourceLinked="0"/>
        <c:majorTickMark val="out"/>
        <c:minorTickMark val="none"/>
        <c:tickLblPos val="nextTo"/>
        <c:spPr>
          <a:ln>
            <a:solidFill>
              <a:schemeClr val="tx2"/>
            </a:solidFill>
          </a:ln>
        </c:spPr>
        <c:crossAx val="35518720"/>
        <c:crosses val="autoZero"/>
        <c:crossBetween val="between"/>
        <c:majorUnit val="5"/>
      </c:valAx>
      <c:spPr>
        <a:noFill/>
        <a:ln w="3175">
          <a:noFill/>
        </a:ln>
      </c:spPr>
    </c:plotArea>
    <c:legend>
      <c:legendPos val="t"/>
      <c:layout>
        <c:manualLayout>
          <c:xMode val="edge"/>
          <c:yMode val="edge"/>
          <c:x val="0.10251207462432126"/>
          <c:y val="0.72085913372751675"/>
          <c:w val="0.66337388006896358"/>
          <c:h val="0.12506912096106929"/>
        </c:manualLayout>
      </c:layout>
      <c:overlay val="0"/>
      <c:spPr>
        <a:ln>
          <a:noFill/>
        </a:ln>
      </c:spPr>
    </c:legend>
    <c:plotVisOnly val="1"/>
    <c:dispBlanksAs val="gap"/>
    <c:showDLblsOverMax val="0"/>
  </c:chart>
  <c:txPr>
    <a:bodyPr/>
    <a:lstStyle/>
    <a:p>
      <a:pPr>
        <a:defRPr sz="1000"/>
      </a:pPr>
      <a:endParaRPr lang="en-US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952331061826182E-2"/>
          <c:y val="2.8310572504897609E-2"/>
          <c:w val="0.8916488043161529"/>
          <c:h val="0.8502597939146496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Occupancy Percent Change</c:v>
                </c:pt>
              </c:strCache>
            </c:strRef>
          </c:tx>
          <c:spPr>
            <a:ln w="50800">
              <a:solidFill>
                <a:srgbClr val="3B3BFF"/>
              </a:solidFill>
            </a:ln>
          </c:spPr>
          <c:marker>
            <c:symbol val="none"/>
          </c:marker>
          <c:cat>
            <c:numRef>
              <c:f>Sheet1!$A$2:$A$308</c:f>
              <c:numCache>
                <c:formatCode>General</c:formatCode>
                <c:ptCount val="307"/>
                <c:pt idx="0">
                  <c:v>1990</c:v>
                </c:pt>
                <c:pt idx="12">
                  <c:v>1991</c:v>
                </c:pt>
                <c:pt idx="24">
                  <c:v>1992</c:v>
                </c:pt>
                <c:pt idx="36">
                  <c:v>1993</c:v>
                </c:pt>
                <c:pt idx="48">
                  <c:v>1994</c:v>
                </c:pt>
                <c:pt idx="60">
                  <c:v>1995</c:v>
                </c:pt>
                <c:pt idx="72">
                  <c:v>1996</c:v>
                </c:pt>
                <c:pt idx="84">
                  <c:v>1997</c:v>
                </c:pt>
                <c:pt idx="96">
                  <c:v>1998</c:v>
                </c:pt>
                <c:pt idx="108">
                  <c:v>1999</c:v>
                </c:pt>
                <c:pt idx="120">
                  <c:v>2000</c:v>
                </c:pt>
                <c:pt idx="132">
                  <c:v>2001</c:v>
                </c:pt>
                <c:pt idx="144">
                  <c:v>2002</c:v>
                </c:pt>
                <c:pt idx="156">
                  <c:v>2003</c:v>
                </c:pt>
                <c:pt idx="168">
                  <c:v>2004</c:v>
                </c:pt>
                <c:pt idx="180">
                  <c:v>2005</c:v>
                </c:pt>
                <c:pt idx="192">
                  <c:v>2006</c:v>
                </c:pt>
                <c:pt idx="204">
                  <c:v>2007</c:v>
                </c:pt>
                <c:pt idx="216">
                  <c:v>2008</c:v>
                </c:pt>
                <c:pt idx="228">
                  <c:v>2009</c:v>
                </c:pt>
                <c:pt idx="240">
                  <c:v>2010</c:v>
                </c:pt>
                <c:pt idx="252">
                  <c:v>2011</c:v>
                </c:pt>
                <c:pt idx="264">
                  <c:v>2012</c:v>
                </c:pt>
                <c:pt idx="276">
                  <c:v>2013</c:v>
                </c:pt>
                <c:pt idx="288">
                  <c:v>2014</c:v>
                </c:pt>
                <c:pt idx="300">
                  <c:v>2015</c:v>
                </c:pt>
              </c:numCache>
            </c:numRef>
          </c:cat>
          <c:val>
            <c:numRef>
              <c:f>Sheet1!$B$2:$B$308</c:f>
              <c:numCache>
                <c:formatCode>_(#,##0.0_);_(\-#,##0.0_)</c:formatCode>
                <c:ptCount val="307"/>
                <c:pt idx="0">
                  <c:v>3.5228374019886601</c:v>
                </c:pt>
                <c:pt idx="1">
                  <c:v>2.9891759868735002</c:v>
                </c:pt>
                <c:pt idx="2">
                  <c:v>2.39889366408031</c:v>
                </c:pt>
                <c:pt idx="3">
                  <c:v>1.4199052094319</c:v>
                </c:pt>
                <c:pt idx="4">
                  <c:v>0.29985830041608702</c:v>
                </c:pt>
                <c:pt idx="5">
                  <c:v>-1.1379068049534999</c:v>
                </c:pt>
                <c:pt idx="6">
                  <c:v>-1.71239983496363</c:v>
                </c:pt>
                <c:pt idx="7">
                  <c:v>-2.12945700836441</c:v>
                </c:pt>
                <c:pt idx="8">
                  <c:v>-3.6991472901679301</c:v>
                </c:pt>
                <c:pt idx="9">
                  <c:v>-3.94805867199211</c:v>
                </c:pt>
                <c:pt idx="10">
                  <c:v>-4.1050501073263801</c:v>
                </c:pt>
                <c:pt idx="11">
                  <c:v>-3.7543357164631699</c:v>
                </c:pt>
                <c:pt idx="12">
                  <c:v>-3.7824983636321101</c:v>
                </c:pt>
                <c:pt idx="13">
                  <c:v>-4.0418613354090898</c:v>
                </c:pt>
                <c:pt idx="14">
                  <c:v>-4.2565499905158903</c:v>
                </c:pt>
                <c:pt idx="15">
                  <c:v>-4.1092836514573499</c:v>
                </c:pt>
                <c:pt idx="16">
                  <c:v>-3.4260544050605501</c:v>
                </c:pt>
                <c:pt idx="17">
                  <c:v>-2.77031376089468</c:v>
                </c:pt>
                <c:pt idx="18">
                  <c:v>-2.2810747703638201</c:v>
                </c:pt>
                <c:pt idx="19">
                  <c:v>-2.2265546402040099</c:v>
                </c:pt>
                <c:pt idx="20">
                  <c:v>-1.9566451422082201</c:v>
                </c:pt>
                <c:pt idx="21">
                  <c:v>-1.27351691287993</c:v>
                </c:pt>
                <c:pt idx="22">
                  <c:v>-1.2521301470278801</c:v>
                </c:pt>
                <c:pt idx="23">
                  <c:v>-0.97222861132409499</c:v>
                </c:pt>
                <c:pt idx="24">
                  <c:v>-0.36795305315417998</c:v>
                </c:pt>
                <c:pt idx="25">
                  <c:v>0.29634148067733701</c:v>
                </c:pt>
                <c:pt idx="26">
                  <c:v>0.77511812215894405</c:v>
                </c:pt>
                <c:pt idx="27">
                  <c:v>1.56529318495971</c:v>
                </c:pt>
                <c:pt idx="28">
                  <c:v>1.9236553043504201</c:v>
                </c:pt>
                <c:pt idx="29">
                  <c:v>1.9551364833939699</c:v>
                </c:pt>
                <c:pt idx="30">
                  <c:v>2.4931565459932199</c:v>
                </c:pt>
                <c:pt idx="31">
                  <c:v>2.7170827929933798</c:v>
                </c:pt>
                <c:pt idx="32">
                  <c:v>4.1056465117371603</c:v>
                </c:pt>
                <c:pt idx="33">
                  <c:v>3.96166397958191</c:v>
                </c:pt>
                <c:pt idx="34">
                  <c:v>4.1396133862858999</c:v>
                </c:pt>
                <c:pt idx="35">
                  <c:v>4.1247397032154902</c:v>
                </c:pt>
                <c:pt idx="36">
                  <c:v>4.2995525106120702</c:v>
                </c:pt>
                <c:pt idx="37">
                  <c:v>4.1838190285640904</c:v>
                </c:pt>
                <c:pt idx="38">
                  <c:v>4.5022545103806797</c:v>
                </c:pt>
                <c:pt idx="39">
                  <c:v>3.97745287675462</c:v>
                </c:pt>
                <c:pt idx="40">
                  <c:v>3.3407092638977498</c:v>
                </c:pt>
                <c:pt idx="41">
                  <c:v>3.7738602900039502</c:v>
                </c:pt>
                <c:pt idx="42">
                  <c:v>3.3225627038522898</c:v>
                </c:pt>
                <c:pt idx="43">
                  <c:v>3.0144121207493799</c:v>
                </c:pt>
                <c:pt idx="44">
                  <c:v>2.5454988290027001</c:v>
                </c:pt>
                <c:pt idx="45">
                  <c:v>2.49370821835881</c:v>
                </c:pt>
                <c:pt idx="46">
                  <c:v>2.7455925857271901</c:v>
                </c:pt>
                <c:pt idx="47">
                  <c:v>3.1147555045404398</c:v>
                </c:pt>
                <c:pt idx="48">
                  <c:v>2.6302372065325001</c:v>
                </c:pt>
                <c:pt idx="49">
                  <c:v>3.5908238889503399</c:v>
                </c:pt>
                <c:pt idx="50">
                  <c:v>3.1234724476928299</c:v>
                </c:pt>
                <c:pt idx="51">
                  <c:v>3.3506702745492198</c:v>
                </c:pt>
                <c:pt idx="52">
                  <c:v>4.34577506712162</c:v>
                </c:pt>
                <c:pt idx="53">
                  <c:v>4.6667416900135903</c:v>
                </c:pt>
                <c:pt idx="54">
                  <c:v>4.7579222896830498</c:v>
                </c:pt>
                <c:pt idx="55">
                  <c:v>5.2803115202306703</c:v>
                </c:pt>
                <c:pt idx="56">
                  <c:v>5.6476676157079497</c:v>
                </c:pt>
                <c:pt idx="57">
                  <c:v>5.9203573787239598</c:v>
                </c:pt>
                <c:pt idx="58">
                  <c:v>5.8160026246170098</c:v>
                </c:pt>
                <c:pt idx="59">
                  <c:v>5.8319478864761498</c:v>
                </c:pt>
                <c:pt idx="60">
                  <c:v>6.3973520999125899</c:v>
                </c:pt>
                <c:pt idx="61">
                  <c:v>5.1376048159562204</c:v>
                </c:pt>
                <c:pt idx="62">
                  <c:v>5.9318587564811596</c:v>
                </c:pt>
                <c:pt idx="63">
                  <c:v>5.7505737558733703</c:v>
                </c:pt>
                <c:pt idx="64">
                  <c:v>4.9960920247783296</c:v>
                </c:pt>
                <c:pt idx="65">
                  <c:v>4.4050702117988596</c:v>
                </c:pt>
                <c:pt idx="66">
                  <c:v>3.83006795605493</c:v>
                </c:pt>
                <c:pt idx="67">
                  <c:v>3.3065467458573901</c:v>
                </c:pt>
                <c:pt idx="68">
                  <c:v>2.5301895280462401</c:v>
                </c:pt>
                <c:pt idx="69">
                  <c:v>2.17355835308839</c:v>
                </c:pt>
                <c:pt idx="70">
                  <c:v>2.22823445893868</c:v>
                </c:pt>
                <c:pt idx="71">
                  <c:v>1.1729665263440101</c:v>
                </c:pt>
                <c:pt idx="72">
                  <c:v>0.40548143168275902</c:v>
                </c:pt>
                <c:pt idx="73">
                  <c:v>4.54621373402124E-2</c:v>
                </c:pt>
                <c:pt idx="74">
                  <c:v>-1.11650264032529</c:v>
                </c:pt>
                <c:pt idx="75">
                  <c:v>-1.4704652340712301</c:v>
                </c:pt>
                <c:pt idx="76">
                  <c:v>-1.47031135499921</c:v>
                </c:pt>
                <c:pt idx="77">
                  <c:v>-1.97216824445575</c:v>
                </c:pt>
                <c:pt idx="78">
                  <c:v>-2.0141631060653098</c:v>
                </c:pt>
                <c:pt idx="79">
                  <c:v>-1.9707880399380799</c:v>
                </c:pt>
                <c:pt idx="80">
                  <c:v>-2.15039683731167</c:v>
                </c:pt>
                <c:pt idx="81">
                  <c:v>-2.36049005552902</c:v>
                </c:pt>
                <c:pt idx="82">
                  <c:v>-3.2266773630443502</c:v>
                </c:pt>
                <c:pt idx="83">
                  <c:v>-3.4510151802646698</c:v>
                </c:pt>
                <c:pt idx="84">
                  <c:v>-3.2177957812002602</c:v>
                </c:pt>
                <c:pt idx="85">
                  <c:v>-2.72061768256791</c:v>
                </c:pt>
                <c:pt idx="86">
                  <c:v>-3.3256058956042698</c:v>
                </c:pt>
                <c:pt idx="87">
                  <c:v>-2.8214772414964302</c:v>
                </c:pt>
                <c:pt idx="88">
                  <c:v>-3.60350235633691</c:v>
                </c:pt>
                <c:pt idx="89">
                  <c:v>-3.1464288491963002</c:v>
                </c:pt>
                <c:pt idx="90">
                  <c:v>-2.6656425516780402</c:v>
                </c:pt>
                <c:pt idx="91">
                  <c:v>-3.07685338372923</c:v>
                </c:pt>
                <c:pt idx="92">
                  <c:v>-2.8117602000952902</c:v>
                </c:pt>
                <c:pt idx="93">
                  <c:v>-2.7829675700174601</c:v>
                </c:pt>
                <c:pt idx="94">
                  <c:v>-1.9810093966061799</c:v>
                </c:pt>
                <c:pt idx="95">
                  <c:v>-1.45244555358649</c:v>
                </c:pt>
                <c:pt idx="96">
                  <c:v>-2.1194840013759402</c:v>
                </c:pt>
                <c:pt idx="97">
                  <c:v>-2.2995547087396901</c:v>
                </c:pt>
                <c:pt idx="98">
                  <c:v>-1.2742827744559899</c:v>
                </c:pt>
                <c:pt idx="99">
                  <c:v>-2.4245230036178098</c:v>
                </c:pt>
                <c:pt idx="100">
                  <c:v>-2.47290671573472</c:v>
                </c:pt>
                <c:pt idx="101">
                  <c:v>-3.6533451750360402</c:v>
                </c:pt>
                <c:pt idx="102">
                  <c:v>-5.3066700719699096</c:v>
                </c:pt>
                <c:pt idx="103">
                  <c:v>-5.6588824206769202</c:v>
                </c:pt>
                <c:pt idx="104">
                  <c:v>-6.0404598560137597</c:v>
                </c:pt>
                <c:pt idx="105">
                  <c:v>-5.9763330114321302</c:v>
                </c:pt>
                <c:pt idx="106">
                  <c:v>-6.2736262204737496</c:v>
                </c:pt>
                <c:pt idx="107">
                  <c:v>-6.5136348130573003</c:v>
                </c:pt>
                <c:pt idx="108">
                  <c:v>-5.8735534313361502</c:v>
                </c:pt>
                <c:pt idx="109">
                  <c:v>-5.8068240760948999</c:v>
                </c:pt>
                <c:pt idx="110">
                  <c:v>-6.2867448151454903</c:v>
                </c:pt>
                <c:pt idx="111">
                  <c:v>-5.7033935306457701</c:v>
                </c:pt>
                <c:pt idx="112">
                  <c:v>-5.0152064180081997</c:v>
                </c:pt>
                <c:pt idx="113">
                  <c:v>-3.8530020315341802</c:v>
                </c:pt>
                <c:pt idx="114">
                  <c:v>-2.1363273288450402</c:v>
                </c:pt>
                <c:pt idx="115">
                  <c:v>-1.7368967529914601</c:v>
                </c:pt>
                <c:pt idx="116">
                  <c:v>-1.2204641064444299</c:v>
                </c:pt>
                <c:pt idx="117">
                  <c:v>-1.16236746478554</c:v>
                </c:pt>
                <c:pt idx="118">
                  <c:v>-1.74072400447767</c:v>
                </c:pt>
                <c:pt idx="119">
                  <c:v>-1.6032752599351401</c:v>
                </c:pt>
                <c:pt idx="120">
                  <c:v>-1.9292603046110199</c:v>
                </c:pt>
                <c:pt idx="121">
                  <c:v>-2.05618401572249</c:v>
                </c:pt>
                <c:pt idx="122">
                  <c:v>-1.60343967634979</c:v>
                </c:pt>
                <c:pt idx="123">
                  <c:v>-1.2741883485501</c:v>
                </c:pt>
                <c:pt idx="124">
                  <c:v>-0.89648569082818397</c:v>
                </c:pt>
                <c:pt idx="125">
                  <c:v>-1.11322451678156</c:v>
                </c:pt>
                <c:pt idx="126">
                  <c:v>-1.91802600597069</c:v>
                </c:pt>
                <c:pt idx="127">
                  <c:v>-1.64228835014451</c:v>
                </c:pt>
                <c:pt idx="128">
                  <c:v>-2.1047347958435298</c:v>
                </c:pt>
                <c:pt idx="129">
                  <c:v>-2.2944495690928099</c:v>
                </c:pt>
                <c:pt idx="130">
                  <c:v>-1.70485200146961</c:v>
                </c:pt>
                <c:pt idx="131">
                  <c:v>-1.98230099369559</c:v>
                </c:pt>
                <c:pt idx="132">
                  <c:v>-2.0051805027207301</c:v>
                </c:pt>
                <c:pt idx="133">
                  <c:v>-2.10903567090361</c:v>
                </c:pt>
                <c:pt idx="134">
                  <c:v>-2.1282418221631199</c:v>
                </c:pt>
                <c:pt idx="135">
                  <c:v>-3.0189854864951999</c:v>
                </c:pt>
                <c:pt idx="136">
                  <c:v>-4.1301290137724598</c:v>
                </c:pt>
                <c:pt idx="137">
                  <c:v>-4.37833001771269</c:v>
                </c:pt>
                <c:pt idx="138">
                  <c:v>-3.9332371619372699</c:v>
                </c:pt>
                <c:pt idx="139">
                  <c:v>-3.9834958876521398</c:v>
                </c:pt>
                <c:pt idx="140">
                  <c:v>-4.78391763819097</c:v>
                </c:pt>
                <c:pt idx="141">
                  <c:v>-5.67486591530339</c:v>
                </c:pt>
                <c:pt idx="142">
                  <c:v>-6.2650909835919899</c:v>
                </c:pt>
                <c:pt idx="143">
                  <c:v>-5.8290457925422503</c:v>
                </c:pt>
                <c:pt idx="144">
                  <c:v>-5.9489058596917097</c:v>
                </c:pt>
                <c:pt idx="145">
                  <c:v>-5.9121604286723901</c:v>
                </c:pt>
                <c:pt idx="146">
                  <c:v>-6.7187126227972298</c:v>
                </c:pt>
                <c:pt idx="147">
                  <c:v>-5.6283526045591499</c:v>
                </c:pt>
                <c:pt idx="148">
                  <c:v>-4.91043166736653</c:v>
                </c:pt>
                <c:pt idx="149">
                  <c:v>-4.0355054317936103</c:v>
                </c:pt>
                <c:pt idx="150">
                  <c:v>-4.3152330569855701</c:v>
                </c:pt>
                <c:pt idx="151">
                  <c:v>-3.8698979702710501</c:v>
                </c:pt>
                <c:pt idx="152">
                  <c:v>-1.9558543097279699</c:v>
                </c:pt>
                <c:pt idx="153">
                  <c:v>-0.34086744620422499</c:v>
                </c:pt>
                <c:pt idx="154">
                  <c:v>0.65802495250107795</c:v>
                </c:pt>
                <c:pt idx="155">
                  <c:v>0.83856097436949795</c:v>
                </c:pt>
                <c:pt idx="156">
                  <c:v>1.87531891037322</c:v>
                </c:pt>
                <c:pt idx="157">
                  <c:v>2.4903636968408001</c:v>
                </c:pt>
                <c:pt idx="158">
                  <c:v>3.7800797214539998</c:v>
                </c:pt>
                <c:pt idx="159">
                  <c:v>2.8754058632044499</c:v>
                </c:pt>
                <c:pt idx="160">
                  <c:v>3.1293296610425698</c:v>
                </c:pt>
                <c:pt idx="161">
                  <c:v>2.77304175137765</c:v>
                </c:pt>
                <c:pt idx="162">
                  <c:v>3.95366601840673</c:v>
                </c:pt>
                <c:pt idx="163">
                  <c:v>3.9422781888845102</c:v>
                </c:pt>
                <c:pt idx="164">
                  <c:v>3.4411383263438902</c:v>
                </c:pt>
                <c:pt idx="165">
                  <c:v>2.98301093478366</c:v>
                </c:pt>
                <c:pt idx="166">
                  <c:v>2.4980667650569299</c:v>
                </c:pt>
                <c:pt idx="167">
                  <c:v>3.0830402318473098</c:v>
                </c:pt>
                <c:pt idx="168">
                  <c:v>2.5161273863914699</c:v>
                </c:pt>
                <c:pt idx="169">
                  <c:v>2.1135584915379</c:v>
                </c:pt>
                <c:pt idx="170">
                  <c:v>1.81485348127103</c:v>
                </c:pt>
                <c:pt idx="171">
                  <c:v>3.4358175707012699</c:v>
                </c:pt>
                <c:pt idx="172">
                  <c:v>3.6631934550466299</c:v>
                </c:pt>
                <c:pt idx="173">
                  <c:v>3.93638067458087</c:v>
                </c:pt>
                <c:pt idx="174">
                  <c:v>3.49080533496655</c:v>
                </c:pt>
                <c:pt idx="175">
                  <c:v>3.0344606724585201</c:v>
                </c:pt>
                <c:pt idx="176">
                  <c:v>3.8105510889756702</c:v>
                </c:pt>
                <c:pt idx="177">
                  <c:v>4.2645575602110197</c:v>
                </c:pt>
                <c:pt idx="178">
                  <c:v>4.60483663171195</c:v>
                </c:pt>
                <c:pt idx="179">
                  <c:v>3.47375862303321</c:v>
                </c:pt>
                <c:pt idx="180">
                  <c:v>3.9124978072277798</c:v>
                </c:pt>
                <c:pt idx="181">
                  <c:v>4.1702393014441599</c:v>
                </c:pt>
                <c:pt idx="182">
                  <c:v>4.1369211495401803</c:v>
                </c:pt>
                <c:pt idx="183">
                  <c:v>3.3316847705120098</c:v>
                </c:pt>
                <c:pt idx="184">
                  <c:v>2.3361799240552599</c:v>
                </c:pt>
                <c:pt idx="185">
                  <c:v>2.6158273798376199</c:v>
                </c:pt>
                <c:pt idx="186">
                  <c:v>2.1541138539871598</c:v>
                </c:pt>
                <c:pt idx="187">
                  <c:v>2.2874468811105801</c:v>
                </c:pt>
                <c:pt idx="188">
                  <c:v>1.46983155724362</c:v>
                </c:pt>
                <c:pt idx="189">
                  <c:v>1.5512767820000199</c:v>
                </c:pt>
                <c:pt idx="190">
                  <c:v>1.8140997159691501</c:v>
                </c:pt>
                <c:pt idx="191">
                  <c:v>2.3534644692196198</c:v>
                </c:pt>
                <c:pt idx="192">
                  <c:v>2.2556619652874899</c:v>
                </c:pt>
                <c:pt idx="193">
                  <c:v>2.5161790430940298</c:v>
                </c:pt>
                <c:pt idx="194">
                  <c:v>3.3326378813411601</c:v>
                </c:pt>
                <c:pt idx="195">
                  <c:v>3.4094616378524498</c:v>
                </c:pt>
                <c:pt idx="196">
                  <c:v>5.1208691517119798</c:v>
                </c:pt>
                <c:pt idx="197">
                  <c:v>4.6439778684286201</c:v>
                </c:pt>
                <c:pt idx="198">
                  <c:v>5.3868678950195301</c:v>
                </c:pt>
                <c:pt idx="199">
                  <c:v>6.32611418738193</c:v>
                </c:pt>
                <c:pt idx="200">
                  <c:v>6.4154390541537696</c:v>
                </c:pt>
                <c:pt idx="201">
                  <c:v>6.1141963123558796</c:v>
                </c:pt>
                <c:pt idx="202">
                  <c:v>6.4339380752889799</c:v>
                </c:pt>
                <c:pt idx="203">
                  <c:v>7.0796107981551799</c:v>
                </c:pt>
                <c:pt idx="204">
                  <c:v>6.5309312647240096</c:v>
                </c:pt>
                <c:pt idx="205">
                  <c:v>5.8633159200812601</c:v>
                </c:pt>
                <c:pt idx="206">
                  <c:v>5.01086462724522</c:v>
                </c:pt>
                <c:pt idx="207">
                  <c:v>4.4792979921123601</c:v>
                </c:pt>
                <c:pt idx="208">
                  <c:v>3.54052979255591</c:v>
                </c:pt>
                <c:pt idx="209">
                  <c:v>3.43517308793716</c:v>
                </c:pt>
                <c:pt idx="210">
                  <c:v>2.5670195522471899</c:v>
                </c:pt>
                <c:pt idx="211">
                  <c:v>1.48027032750078</c:v>
                </c:pt>
                <c:pt idx="212">
                  <c:v>1.0119293493511901</c:v>
                </c:pt>
                <c:pt idx="213">
                  <c:v>0.72293992664808904</c:v>
                </c:pt>
                <c:pt idx="214">
                  <c:v>-0.62991400710052303</c:v>
                </c:pt>
                <c:pt idx="215">
                  <c:v>-1.8905557677182001</c:v>
                </c:pt>
                <c:pt idx="216">
                  <c:v>-1.84959529493286</c:v>
                </c:pt>
                <c:pt idx="217">
                  <c:v>-1.76483350116499</c:v>
                </c:pt>
                <c:pt idx="218">
                  <c:v>-2.7916353773666698</c:v>
                </c:pt>
                <c:pt idx="219">
                  <c:v>-2.88290949148888</c:v>
                </c:pt>
                <c:pt idx="220">
                  <c:v>-4.19980800614122</c:v>
                </c:pt>
                <c:pt idx="221">
                  <c:v>-5.0371335399843398</c:v>
                </c:pt>
                <c:pt idx="222">
                  <c:v>-5.1150976793181302</c:v>
                </c:pt>
                <c:pt idx="223">
                  <c:v>-5.5528001536298399</c:v>
                </c:pt>
                <c:pt idx="224">
                  <c:v>-6.2449378702450602</c:v>
                </c:pt>
                <c:pt idx="225">
                  <c:v>-7.2620343822590803</c:v>
                </c:pt>
                <c:pt idx="226">
                  <c:v>-7.5339377729211696</c:v>
                </c:pt>
                <c:pt idx="227">
                  <c:v>-7.7725673294037199</c:v>
                </c:pt>
                <c:pt idx="228">
                  <c:v>-8.2462576566499592</c:v>
                </c:pt>
                <c:pt idx="229">
                  <c:v>-9.1246396937008107</c:v>
                </c:pt>
                <c:pt idx="230">
                  <c:v>-9.4445164724088499</c:v>
                </c:pt>
                <c:pt idx="231">
                  <c:v>-10.569418734574</c:v>
                </c:pt>
                <c:pt idx="232">
                  <c:v>-10.2911437472095</c:v>
                </c:pt>
                <c:pt idx="233">
                  <c:v>-10.3474704412079</c:v>
                </c:pt>
                <c:pt idx="234">
                  <c:v>-10.8978929460053</c:v>
                </c:pt>
                <c:pt idx="235">
                  <c:v>-11.422047583566499</c:v>
                </c:pt>
                <c:pt idx="236">
                  <c:v>-10.926452396288999</c:v>
                </c:pt>
                <c:pt idx="237">
                  <c:v>-10.3709309801309</c:v>
                </c:pt>
                <c:pt idx="238">
                  <c:v>-10.025603804993899</c:v>
                </c:pt>
                <c:pt idx="239">
                  <c:v>-9.4379722426898294</c:v>
                </c:pt>
                <c:pt idx="240">
                  <c:v>-9.3402804832111492</c:v>
                </c:pt>
                <c:pt idx="241">
                  <c:v>-8.2910942607868208</c:v>
                </c:pt>
                <c:pt idx="242">
                  <c:v>-6.3094680238707097</c:v>
                </c:pt>
                <c:pt idx="243">
                  <c:v>-4.54657891210298</c:v>
                </c:pt>
                <c:pt idx="244">
                  <c:v>-1.82056963152887</c:v>
                </c:pt>
                <c:pt idx="245">
                  <c:v>-0.25029855265727702</c:v>
                </c:pt>
                <c:pt idx="246">
                  <c:v>1.83106767809488</c:v>
                </c:pt>
                <c:pt idx="247">
                  <c:v>3.9448282029315398</c:v>
                </c:pt>
                <c:pt idx="248">
                  <c:v>5.2514167090244497</c:v>
                </c:pt>
                <c:pt idx="249">
                  <c:v>6.0649597215385196</c:v>
                </c:pt>
                <c:pt idx="250">
                  <c:v>6.36009946861033</c:v>
                </c:pt>
                <c:pt idx="251">
                  <c:v>6.9037945750051604</c:v>
                </c:pt>
                <c:pt idx="252">
                  <c:v>7.9855994238469297</c:v>
                </c:pt>
                <c:pt idx="253">
                  <c:v>8.1874536024625506</c:v>
                </c:pt>
                <c:pt idx="254">
                  <c:v>7.6851291379875502</c:v>
                </c:pt>
                <c:pt idx="255">
                  <c:v>8.26861994051837</c:v>
                </c:pt>
                <c:pt idx="256">
                  <c:v>5.6276112040635899</c:v>
                </c:pt>
                <c:pt idx="257">
                  <c:v>5.6971214107977497</c:v>
                </c:pt>
                <c:pt idx="258">
                  <c:v>5.0286834516959402</c:v>
                </c:pt>
                <c:pt idx="259">
                  <c:v>5.0750650876976202</c:v>
                </c:pt>
                <c:pt idx="260">
                  <c:v>4.84050080801555</c:v>
                </c:pt>
                <c:pt idx="261">
                  <c:v>5.4918130266449898</c:v>
                </c:pt>
                <c:pt idx="262">
                  <c:v>6.7959551214366298</c:v>
                </c:pt>
                <c:pt idx="263">
                  <c:v>6.7440083212074899</c:v>
                </c:pt>
                <c:pt idx="264">
                  <c:v>6.9204037610214897</c:v>
                </c:pt>
                <c:pt idx="265">
                  <c:v>7.2391202554446901</c:v>
                </c:pt>
                <c:pt idx="266">
                  <c:v>8.2951531778466503</c:v>
                </c:pt>
                <c:pt idx="267">
                  <c:v>7.7803858180672902</c:v>
                </c:pt>
                <c:pt idx="268">
                  <c:v>9.3277633905098707</c:v>
                </c:pt>
                <c:pt idx="269">
                  <c:v>9.2258038203334998</c:v>
                </c:pt>
                <c:pt idx="270">
                  <c:v>8.5918097536051796</c:v>
                </c:pt>
                <c:pt idx="271">
                  <c:v>7.8325890421010298</c:v>
                </c:pt>
                <c:pt idx="272">
                  <c:v>7.2692443434428897</c:v>
                </c:pt>
                <c:pt idx="273">
                  <c:v>6.6720906787663097</c:v>
                </c:pt>
                <c:pt idx="274">
                  <c:v>5.5201604938356104</c:v>
                </c:pt>
                <c:pt idx="275">
                  <c:v>5.3072844101650896</c:v>
                </c:pt>
                <c:pt idx="276">
                  <c:v>4.91952077974108</c:v>
                </c:pt>
                <c:pt idx="277">
                  <c:v>4.6374386294875496</c:v>
                </c:pt>
                <c:pt idx="278">
                  <c:v>3.23166175997736</c:v>
                </c:pt>
                <c:pt idx="279">
                  <c:v>3.1587717649120601</c:v>
                </c:pt>
                <c:pt idx="280">
                  <c:v>2.5078576255351499</c:v>
                </c:pt>
                <c:pt idx="281">
                  <c:v>1.83928094229175</c:v>
                </c:pt>
                <c:pt idx="282">
                  <c:v>2.4104841352428998</c:v>
                </c:pt>
                <c:pt idx="283">
                  <c:v>3.1100537762190199</c:v>
                </c:pt>
                <c:pt idx="284">
                  <c:v>3.7391896493704402</c:v>
                </c:pt>
                <c:pt idx="285">
                  <c:v>3.8949560607714502</c:v>
                </c:pt>
                <c:pt idx="286">
                  <c:v>4.7058665345619701</c:v>
                </c:pt>
                <c:pt idx="287">
                  <c:v>4.7059155435477598</c:v>
                </c:pt>
                <c:pt idx="288">
                  <c:v>4.5860432567622</c:v>
                </c:pt>
                <c:pt idx="289">
                  <c:v>4.6085023301268704</c:v>
                </c:pt>
                <c:pt idx="290">
                  <c:v>5.3591503504314497</c:v>
                </c:pt>
                <c:pt idx="291">
                  <c:v>5.4825557762309698</c:v>
                </c:pt>
                <c:pt idx="292">
                  <c:v>5.3845693526752596</c:v>
                </c:pt>
                <c:pt idx="293">
                  <c:v>5.6266314751879998</c:v>
                </c:pt>
                <c:pt idx="294">
                  <c:v>5.6128436007333598</c:v>
                </c:pt>
                <c:pt idx="295">
                  <c:v>5.1678106873327003</c:v>
                </c:pt>
                <c:pt idx="296">
                  <c:v>4.8331525860304101</c:v>
                </c:pt>
                <c:pt idx="297">
                  <c:v>5.1044521028741601</c:v>
                </c:pt>
                <c:pt idx="298">
                  <c:v>4.64246955983627</c:v>
                </c:pt>
                <c:pt idx="299">
                  <c:v>5.14660807371411</c:v>
                </c:pt>
                <c:pt idx="300">
                  <c:v>5.1603462964636497</c:v>
                </c:pt>
                <c:pt idx="301">
                  <c:v>4.8766084359367596</c:v>
                </c:pt>
                <c:pt idx="302">
                  <c:v>4.0887712945138501</c:v>
                </c:pt>
                <c:pt idx="303">
                  <c:v>3.9413696986771898</c:v>
                </c:pt>
                <c:pt idx="304">
                  <c:v>4.2378714720789503</c:v>
                </c:pt>
                <c:pt idx="305">
                  <c:v>3.9580938054337298</c:v>
                </c:pt>
                <c:pt idx="306">
                  <c:v>4.0898890415803297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ADR Percent Change</c:v>
                </c:pt>
              </c:strCache>
            </c:strRef>
          </c:tx>
          <c:spPr>
            <a:ln w="50800">
              <a:solidFill>
                <a:srgbClr val="00FF00"/>
              </a:solidFill>
            </a:ln>
          </c:spPr>
          <c:marker>
            <c:symbol val="none"/>
          </c:marker>
          <c:cat>
            <c:numRef>
              <c:f>Sheet1!$A$2:$A$308</c:f>
              <c:numCache>
                <c:formatCode>General</c:formatCode>
                <c:ptCount val="307"/>
                <c:pt idx="0">
                  <c:v>1990</c:v>
                </c:pt>
                <c:pt idx="12">
                  <c:v>1991</c:v>
                </c:pt>
                <c:pt idx="24">
                  <c:v>1992</c:v>
                </c:pt>
                <c:pt idx="36">
                  <c:v>1993</c:v>
                </c:pt>
                <c:pt idx="48">
                  <c:v>1994</c:v>
                </c:pt>
                <c:pt idx="60">
                  <c:v>1995</c:v>
                </c:pt>
                <c:pt idx="72">
                  <c:v>1996</c:v>
                </c:pt>
                <c:pt idx="84">
                  <c:v>1997</c:v>
                </c:pt>
                <c:pt idx="96">
                  <c:v>1998</c:v>
                </c:pt>
                <c:pt idx="108">
                  <c:v>1999</c:v>
                </c:pt>
                <c:pt idx="120">
                  <c:v>2000</c:v>
                </c:pt>
                <c:pt idx="132">
                  <c:v>2001</c:v>
                </c:pt>
                <c:pt idx="144">
                  <c:v>2002</c:v>
                </c:pt>
                <c:pt idx="156">
                  <c:v>2003</c:v>
                </c:pt>
                <c:pt idx="168">
                  <c:v>2004</c:v>
                </c:pt>
                <c:pt idx="180">
                  <c:v>2005</c:v>
                </c:pt>
                <c:pt idx="192">
                  <c:v>2006</c:v>
                </c:pt>
                <c:pt idx="204">
                  <c:v>2007</c:v>
                </c:pt>
                <c:pt idx="216">
                  <c:v>2008</c:v>
                </c:pt>
                <c:pt idx="228">
                  <c:v>2009</c:v>
                </c:pt>
                <c:pt idx="240">
                  <c:v>2010</c:v>
                </c:pt>
                <c:pt idx="252">
                  <c:v>2011</c:v>
                </c:pt>
                <c:pt idx="264">
                  <c:v>2012</c:v>
                </c:pt>
                <c:pt idx="276">
                  <c:v>2013</c:v>
                </c:pt>
                <c:pt idx="288">
                  <c:v>2014</c:v>
                </c:pt>
                <c:pt idx="300">
                  <c:v>2015</c:v>
                </c:pt>
              </c:numCache>
            </c:numRef>
          </c:cat>
          <c:val>
            <c:numRef>
              <c:f>Sheet1!$C$2:$C$308</c:f>
              <c:numCache>
                <c:formatCode>_(#,##0.0_);_(\-#,##0.0_)</c:formatCode>
                <c:ptCount val="307"/>
                <c:pt idx="0">
                  <c:v>2.6492721078544599</c:v>
                </c:pt>
                <c:pt idx="1">
                  <c:v>2.66840774275851</c:v>
                </c:pt>
                <c:pt idx="2">
                  <c:v>2.7515869849849599</c:v>
                </c:pt>
                <c:pt idx="3">
                  <c:v>2.2737864359668798</c:v>
                </c:pt>
                <c:pt idx="4">
                  <c:v>2.6179326341090001</c:v>
                </c:pt>
                <c:pt idx="5">
                  <c:v>2.12376699336922</c:v>
                </c:pt>
                <c:pt idx="6">
                  <c:v>2.4031777103817298</c:v>
                </c:pt>
                <c:pt idx="7">
                  <c:v>1.96680126033974</c:v>
                </c:pt>
                <c:pt idx="8">
                  <c:v>1.7989527299214001</c:v>
                </c:pt>
                <c:pt idx="9">
                  <c:v>1.9055873624161199</c:v>
                </c:pt>
                <c:pt idx="10">
                  <c:v>1.82209909551038</c:v>
                </c:pt>
                <c:pt idx="11">
                  <c:v>1.9420980567939199</c:v>
                </c:pt>
                <c:pt idx="12">
                  <c:v>1.4137758368955999</c:v>
                </c:pt>
                <c:pt idx="13">
                  <c:v>0.89801168436686796</c:v>
                </c:pt>
                <c:pt idx="14">
                  <c:v>0.485892853917336</c:v>
                </c:pt>
                <c:pt idx="15">
                  <c:v>0.64504873298840504</c:v>
                </c:pt>
                <c:pt idx="16">
                  <c:v>5.1848878417484902E-2</c:v>
                </c:pt>
                <c:pt idx="17">
                  <c:v>8.12078285244274E-2</c:v>
                </c:pt>
                <c:pt idx="18">
                  <c:v>-0.33595320192344602</c:v>
                </c:pt>
                <c:pt idx="19">
                  <c:v>-0.32342599052469101</c:v>
                </c:pt>
                <c:pt idx="20">
                  <c:v>-0.49632344679652102</c:v>
                </c:pt>
                <c:pt idx="21">
                  <c:v>-0.406382153653913</c:v>
                </c:pt>
                <c:pt idx="22">
                  <c:v>-0.34669624837323698</c:v>
                </c:pt>
                <c:pt idx="23">
                  <c:v>-0.43789124926232698</c:v>
                </c:pt>
                <c:pt idx="24">
                  <c:v>8.7037222523557806E-2</c:v>
                </c:pt>
                <c:pt idx="25">
                  <c:v>0.39104701614968401</c:v>
                </c:pt>
                <c:pt idx="26">
                  <c:v>0.84520013879037004</c:v>
                </c:pt>
                <c:pt idx="27">
                  <c:v>0.57262261278803495</c:v>
                </c:pt>
                <c:pt idx="28">
                  <c:v>0.69166814574495505</c:v>
                </c:pt>
                <c:pt idx="29">
                  <c:v>0.83525110156983995</c:v>
                </c:pt>
                <c:pt idx="30">
                  <c:v>1.05801548618436</c:v>
                </c:pt>
                <c:pt idx="31">
                  <c:v>0.99332901469648704</c:v>
                </c:pt>
                <c:pt idx="32">
                  <c:v>1.2461864404557299</c:v>
                </c:pt>
                <c:pt idx="33">
                  <c:v>1.4196640862280101</c:v>
                </c:pt>
                <c:pt idx="34">
                  <c:v>1.53805417484542</c:v>
                </c:pt>
                <c:pt idx="35">
                  <c:v>1.65234332446147</c:v>
                </c:pt>
                <c:pt idx="36">
                  <c:v>1.2991419778603699</c:v>
                </c:pt>
                <c:pt idx="37">
                  <c:v>1.41756447154637</c:v>
                </c:pt>
                <c:pt idx="38">
                  <c:v>1.73725789961343</c:v>
                </c:pt>
                <c:pt idx="39">
                  <c:v>1.8205740523629701</c:v>
                </c:pt>
                <c:pt idx="40">
                  <c:v>2.60867158076306</c:v>
                </c:pt>
                <c:pt idx="41">
                  <c:v>2.78562538176736</c:v>
                </c:pt>
                <c:pt idx="42">
                  <c:v>3.0092034031492498</c:v>
                </c:pt>
                <c:pt idx="43">
                  <c:v>3.1440081165327198</c:v>
                </c:pt>
                <c:pt idx="44">
                  <c:v>3.3216119371578401</c:v>
                </c:pt>
                <c:pt idx="45">
                  <c:v>3.4588989297136701</c:v>
                </c:pt>
                <c:pt idx="46">
                  <c:v>3.5925211719732699</c:v>
                </c:pt>
                <c:pt idx="47">
                  <c:v>3.5029175793341301</c:v>
                </c:pt>
                <c:pt idx="48">
                  <c:v>3.8395585706880002</c:v>
                </c:pt>
                <c:pt idx="49">
                  <c:v>3.9565189491094501</c:v>
                </c:pt>
                <c:pt idx="50">
                  <c:v>3.5398904786752801</c:v>
                </c:pt>
                <c:pt idx="51">
                  <c:v>3.8658137591374202</c:v>
                </c:pt>
                <c:pt idx="52">
                  <c:v>3.94791585455831</c:v>
                </c:pt>
                <c:pt idx="53">
                  <c:v>4.3777232566712101</c:v>
                </c:pt>
                <c:pt idx="54">
                  <c:v>4.5527407038143801</c:v>
                </c:pt>
                <c:pt idx="55">
                  <c:v>5.0642395437203298</c:v>
                </c:pt>
                <c:pt idx="56">
                  <c:v>5.2860135844853904</c:v>
                </c:pt>
                <c:pt idx="57">
                  <c:v>5.3658062188924003</c:v>
                </c:pt>
                <c:pt idx="58">
                  <c:v>5.5556624361849396</c:v>
                </c:pt>
                <c:pt idx="59">
                  <c:v>5.7623492545474404</c:v>
                </c:pt>
                <c:pt idx="60">
                  <c:v>5.9442778910644698</c:v>
                </c:pt>
                <c:pt idx="61">
                  <c:v>6.1500490724774597</c:v>
                </c:pt>
                <c:pt idx="62">
                  <c:v>6.6518905565206996</c:v>
                </c:pt>
                <c:pt idx="63">
                  <c:v>6.7206603325099303</c:v>
                </c:pt>
                <c:pt idx="64">
                  <c:v>6.5407480732369203</c:v>
                </c:pt>
                <c:pt idx="65">
                  <c:v>6.4348854239557998</c:v>
                </c:pt>
                <c:pt idx="66">
                  <c:v>6.45664998485345</c:v>
                </c:pt>
                <c:pt idx="67">
                  <c:v>6.2001240837857496</c:v>
                </c:pt>
                <c:pt idx="68">
                  <c:v>6.14768429712624</c:v>
                </c:pt>
                <c:pt idx="69">
                  <c:v>6.1294514360230696</c:v>
                </c:pt>
                <c:pt idx="70">
                  <c:v>5.9291229908472296</c:v>
                </c:pt>
                <c:pt idx="71">
                  <c:v>6.06669455090341</c:v>
                </c:pt>
                <c:pt idx="72">
                  <c:v>5.9725128740537103</c:v>
                </c:pt>
                <c:pt idx="73">
                  <c:v>5.8190221127750403</c:v>
                </c:pt>
                <c:pt idx="74">
                  <c:v>5.8800033741242199</c:v>
                </c:pt>
                <c:pt idx="75">
                  <c:v>5.9988376116272599</c:v>
                </c:pt>
                <c:pt idx="76">
                  <c:v>6.17464325478179</c:v>
                </c:pt>
                <c:pt idx="77">
                  <c:v>6.5410880113344199</c:v>
                </c:pt>
                <c:pt idx="78">
                  <c:v>6.8318035434977604</c:v>
                </c:pt>
                <c:pt idx="79">
                  <c:v>7.22369094123205</c:v>
                </c:pt>
                <c:pt idx="80">
                  <c:v>7.4942645534039398</c:v>
                </c:pt>
                <c:pt idx="81">
                  <c:v>7.7939044435549203</c:v>
                </c:pt>
                <c:pt idx="82">
                  <c:v>7.8589516279987404</c:v>
                </c:pt>
                <c:pt idx="83">
                  <c:v>7.6606685927382401</c:v>
                </c:pt>
                <c:pt idx="84">
                  <c:v>7.8058654322484999</c:v>
                </c:pt>
                <c:pt idx="85">
                  <c:v>7.9699781188502401</c:v>
                </c:pt>
                <c:pt idx="86">
                  <c:v>7.6406751144789302</c:v>
                </c:pt>
                <c:pt idx="87">
                  <c:v>7.7694061571788602</c:v>
                </c:pt>
                <c:pt idx="88">
                  <c:v>7.5084787034135498</c:v>
                </c:pt>
                <c:pt idx="89">
                  <c:v>6.8258870524530701</c:v>
                </c:pt>
                <c:pt idx="90">
                  <c:v>6.4694502356896102</c:v>
                </c:pt>
                <c:pt idx="91">
                  <c:v>5.9100053906405501</c:v>
                </c:pt>
                <c:pt idx="92">
                  <c:v>5.44308118903131</c:v>
                </c:pt>
                <c:pt idx="93">
                  <c:v>4.8154538941113101</c:v>
                </c:pt>
                <c:pt idx="94">
                  <c:v>4.775258045587</c:v>
                </c:pt>
                <c:pt idx="95">
                  <c:v>4.6673307956083496</c:v>
                </c:pt>
                <c:pt idx="96">
                  <c:v>4.4951433455987901</c:v>
                </c:pt>
                <c:pt idx="97">
                  <c:v>4.2559847358480196</c:v>
                </c:pt>
                <c:pt idx="98">
                  <c:v>4.5108851220684603</c:v>
                </c:pt>
                <c:pt idx="99">
                  <c:v>3.9624435738397299</c:v>
                </c:pt>
                <c:pt idx="100">
                  <c:v>3.4268234863860898</c:v>
                </c:pt>
                <c:pt idx="101">
                  <c:v>2.9194154038244902</c:v>
                </c:pt>
                <c:pt idx="102">
                  <c:v>2.3057004621536001</c:v>
                </c:pt>
                <c:pt idx="103">
                  <c:v>2.14103040029504</c:v>
                </c:pt>
                <c:pt idx="104">
                  <c:v>1.78741536438993</c:v>
                </c:pt>
                <c:pt idx="105">
                  <c:v>2.24402240244497</c:v>
                </c:pt>
                <c:pt idx="106">
                  <c:v>2.0624304083291798</c:v>
                </c:pt>
                <c:pt idx="107">
                  <c:v>2.0522975349730199</c:v>
                </c:pt>
                <c:pt idx="108">
                  <c:v>1.87056608978201</c:v>
                </c:pt>
                <c:pt idx="109">
                  <c:v>1.7734965427975</c:v>
                </c:pt>
                <c:pt idx="110">
                  <c:v>1.1618166778846899</c:v>
                </c:pt>
                <c:pt idx="111">
                  <c:v>1.08335485731339</c:v>
                </c:pt>
                <c:pt idx="112">
                  <c:v>1.2801560926497599</c:v>
                </c:pt>
                <c:pt idx="113">
                  <c:v>1.2007557564798299</c:v>
                </c:pt>
                <c:pt idx="114">
                  <c:v>0.99323476947115896</c:v>
                </c:pt>
                <c:pt idx="115">
                  <c:v>0.63903148058222603</c:v>
                </c:pt>
                <c:pt idx="116">
                  <c:v>0.74528267999736497</c:v>
                </c:pt>
                <c:pt idx="117">
                  <c:v>0.19350374094912201</c:v>
                </c:pt>
                <c:pt idx="118">
                  <c:v>0.120803735485671</c:v>
                </c:pt>
                <c:pt idx="119">
                  <c:v>-0.15249900768380201</c:v>
                </c:pt>
                <c:pt idx="120">
                  <c:v>-0.32359293248395199</c:v>
                </c:pt>
                <c:pt idx="121">
                  <c:v>-0.47606427063218199</c:v>
                </c:pt>
                <c:pt idx="122">
                  <c:v>-0.50519207843122604</c:v>
                </c:pt>
                <c:pt idx="123">
                  <c:v>-0.42796897599399297</c:v>
                </c:pt>
                <c:pt idx="124">
                  <c:v>-0.26471548978084197</c:v>
                </c:pt>
                <c:pt idx="125">
                  <c:v>-0.25891209240391799</c:v>
                </c:pt>
                <c:pt idx="126">
                  <c:v>0.183862425230436</c:v>
                </c:pt>
                <c:pt idx="127">
                  <c:v>0.49451430409342201</c:v>
                </c:pt>
                <c:pt idx="128">
                  <c:v>0.381208285937923</c:v>
                </c:pt>
                <c:pt idx="129">
                  <c:v>0.26170908712375102</c:v>
                </c:pt>
                <c:pt idx="130">
                  <c:v>0.32440036131139699</c:v>
                </c:pt>
                <c:pt idx="131">
                  <c:v>0.48006533689481501</c:v>
                </c:pt>
                <c:pt idx="132">
                  <c:v>0.50005415459054603</c:v>
                </c:pt>
                <c:pt idx="133">
                  <c:v>0.497968400568639</c:v>
                </c:pt>
                <c:pt idx="134">
                  <c:v>0.85438863493439898</c:v>
                </c:pt>
                <c:pt idx="135">
                  <c:v>0.51688609918606399</c:v>
                </c:pt>
                <c:pt idx="136">
                  <c:v>0.13038275482437101</c:v>
                </c:pt>
                <c:pt idx="137">
                  <c:v>0.58004501520642104</c:v>
                </c:pt>
                <c:pt idx="138">
                  <c:v>0.48378687555869698</c:v>
                </c:pt>
                <c:pt idx="139">
                  <c:v>0.45975876970269902</c:v>
                </c:pt>
                <c:pt idx="140">
                  <c:v>-8.6137735590548797E-2</c:v>
                </c:pt>
                <c:pt idx="141">
                  <c:v>-0.42850333250774802</c:v>
                </c:pt>
                <c:pt idx="142">
                  <c:v>-1.0427413737217499</c:v>
                </c:pt>
                <c:pt idx="143">
                  <c:v>-1.2465734330381899</c:v>
                </c:pt>
                <c:pt idx="144">
                  <c:v>-1.33007226680034</c:v>
                </c:pt>
                <c:pt idx="145">
                  <c:v>-1.4184436254600601</c:v>
                </c:pt>
                <c:pt idx="146">
                  <c:v>-2.3846226416921099</c:v>
                </c:pt>
                <c:pt idx="147">
                  <c:v>-2.1138770477781899</c:v>
                </c:pt>
                <c:pt idx="148">
                  <c:v>-2.33001040912802</c:v>
                </c:pt>
                <c:pt idx="149">
                  <c:v>-2.54003952941664</c:v>
                </c:pt>
                <c:pt idx="150">
                  <c:v>-2.7171417456381302</c:v>
                </c:pt>
                <c:pt idx="151">
                  <c:v>-2.85576621979867</c:v>
                </c:pt>
                <c:pt idx="152">
                  <c:v>-1.8775433822921199</c:v>
                </c:pt>
                <c:pt idx="153">
                  <c:v>-1.25945930707161</c:v>
                </c:pt>
                <c:pt idx="154">
                  <c:v>-0.59794850894548601</c:v>
                </c:pt>
                <c:pt idx="155">
                  <c:v>-0.48966065688645</c:v>
                </c:pt>
                <c:pt idx="156">
                  <c:v>-0.26681058693537502</c:v>
                </c:pt>
                <c:pt idx="157">
                  <c:v>0.13393340041080401</c:v>
                </c:pt>
                <c:pt idx="158">
                  <c:v>1.3869202443572199</c:v>
                </c:pt>
                <c:pt idx="159">
                  <c:v>1.18168197528148</c:v>
                </c:pt>
                <c:pt idx="160">
                  <c:v>1.5869914846478199</c:v>
                </c:pt>
                <c:pt idx="161">
                  <c:v>1.7289856504079899</c:v>
                </c:pt>
                <c:pt idx="162">
                  <c:v>1.8426504126519101</c:v>
                </c:pt>
                <c:pt idx="163">
                  <c:v>1.8189652707123101</c:v>
                </c:pt>
                <c:pt idx="164">
                  <c:v>1.3284176410514801</c:v>
                </c:pt>
                <c:pt idx="165">
                  <c:v>0.70358830651784399</c:v>
                </c:pt>
                <c:pt idx="166">
                  <c:v>0.28756374098675602</c:v>
                </c:pt>
                <c:pt idx="167">
                  <c:v>0.554828951931432</c:v>
                </c:pt>
                <c:pt idx="168">
                  <c:v>0.57669386414566404</c:v>
                </c:pt>
                <c:pt idx="169">
                  <c:v>-6.8943201159089307E-2</c:v>
                </c:pt>
                <c:pt idx="170">
                  <c:v>-1.1299047434737199</c:v>
                </c:pt>
                <c:pt idx="171">
                  <c:v>-0.72733275013504395</c:v>
                </c:pt>
                <c:pt idx="172">
                  <c:v>-0.39323339472462499</c:v>
                </c:pt>
                <c:pt idx="173">
                  <c:v>-0.29384771579423202</c:v>
                </c:pt>
                <c:pt idx="174">
                  <c:v>-0.13924307309081699</c:v>
                </c:pt>
                <c:pt idx="175">
                  <c:v>0.20573122593596099</c:v>
                </c:pt>
                <c:pt idx="176">
                  <c:v>0.60954813652073103</c:v>
                </c:pt>
                <c:pt idx="177">
                  <c:v>1.68962437772298</c:v>
                </c:pt>
                <c:pt idx="178">
                  <c:v>2.2851504588118301</c:v>
                </c:pt>
                <c:pt idx="179">
                  <c:v>1.9171987810998601</c:v>
                </c:pt>
                <c:pt idx="180">
                  <c:v>1.90842386819676</c:v>
                </c:pt>
                <c:pt idx="181">
                  <c:v>2.54915972265397</c:v>
                </c:pt>
                <c:pt idx="182">
                  <c:v>3.4007874816435799</c:v>
                </c:pt>
                <c:pt idx="183">
                  <c:v>3.8948034557584301</c:v>
                </c:pt>
                <c:pt idx="184">
                  <c:v>3.6273103990728899</c:v>
                </c:pt>
                <c:pt idx="185">
                  <c:v>3.8754910027166498</c:v>
                </c:pt>
                <c:pt idx="186">
                  <c:v>4.1381355304724803</c:v>
                </c:pt>
                <c:pt idx="187">
                  <c:v>4.2292681724781502</c:v>
                </c:pt>
                <c:pt idx="188">
                  <c:v>4.3980693917157003</c:v>
                </c:pt>
                <c:pt idx="189">
                  <c:v>4.4059025470255797</c:v>
                </c:pt>
                <c:pt idx="190">
                  <c:v>4.4517815423474199</c:v>
                </c:pt>
                <c:pt idx="191">
                  <c:v>5.08498034891866</c:v>
                </c:pt>
                <c:pt idx="192">
                  <c:v>5.5472069393534804</c:v>
                </c:pt>
                <c:pt idx="193">
                  <c:v>5.9575308664870104</c:v>
                </c:pt>
                <c:pt idx="194">
                  <c:v>6.6105452350434204</c:v>
                </c:pt>
                <c:pt idx="195">
                  <c:v>6.1897735227705599</c:v>
                </c:pt>
                <c:pt idx="196">
                  <c:v>6.6748450786775697</c:v>
                </c:pt>
                <c:pt idx="197">
                  <c:v>6.6446424417944598</c:v>
                </c:pt>
                <c:pt idx="198">
                  <c:v>6.8791292198998599</c:v>
                </c:pt>
                <c:pt idx="199">
                  <c:v>7.2332554325023004</c:v>
                </c:pt>
                <c:pt idx="200">
                  <c:v>7.1932396536597096</c:v>
                </c:pt>
                <c:pt idx="201">
                  <c:v>6.9826762471996702</c:v>
                </c:pt>
                <c:pt idx="202">
                  <c:v>7.2494361494100801</c:v>
                </c:pt>
                <c:pt idx="203">
                  <c:v>7.3634596420791096</c:v>
                </c:pt>
                <c:pt idx="204">
                  <c:v>7.3387579115920598</c:v>
                </c:pt>
                <c:pt idx="205">
                  <c:v>6.9802582003703204</c:v>
                </c:pt>
                <c:pt idx="206">
                  <c:v>6.4447216483962704</c:v>
                </c:pt>
                <c:pt idx="207">
                  <c:v>6.7109692708633402</c:v>
                </c:pt>
                <c:pt idx="208">
                  <c:v>6.9866546964091798</c:v>
                </c:pt>
                <c:pt idx="209">
                  <c:v>7.52767997943754</c:v>
                </c:pt>
                <c:pt idx="210">
                  <c:v>7.6341933688371002</c:v>
                </c:pt>
                <c:pt idx="211">
                  <c:v>7.4745791558467696</c:v>
                </c:pt>
                <c:pt idx="212">
                  <c:v>7.7706357435711997</c:v>
                </c:pt>
                <c:pt idx="213">
                  <c:v>8.1401689751310595</c:v>
                </c:pt>
                <c:pt idx="214">
                  <c:v>8.0494085764867993</c:v>
                </c:pt>
                <c:pt idx="215">
                  <c:v>7.9435345569407199</c:v>
                </c:pt>
                <c:pt idx="216">
                  <c:v>7.9538791846775299</c:v>
                </c:pt>
                <c:pt idx="217">
                  <c:v>8.2872623101730998</c:v>
                </c:pt>
                <c:pt idx="218">
                  <c:v>8.4058180037428993</c:v>
                </c:pt>
                <c:pt idx="219">
                  <c:v>8.6259439860775302</c:v>
                </c:pt>
                <c:pt idx="220">
                  <c:v>8.11543199681938</c:v>
                </c:pt>
                <c:pt idx="221">
                  <c:v>7.5544767151851397</c:v>
                </c:pt>
                <c:pt idx="222">
                  <c:v>7.4326366359942</c:v>
                </c:pt>
                <c:pt idx="223">
                  <c:v>7.2978226876812897</c:v>
                </c:pt>
                <c:pt idx="224">
                  <c:v>6.8514082884711103</c:v>
                </c:pt>
                <c:pt idx="225">
                  <c:v>6.3680065316508703</c:v>
                </c:pt>
                <c:pt idx="226">
                  <c:v>5.9972922949465399</c:v>
                </c:pt>
                <c:pt idx="227">
                  <c:v>5.50758196637093</c:v>
                </c:pt>
                <c:pt idx="228">
                  <c:v>4.6568824637328499</c:v>
                </c:pt>
                <c:pt idx="229">
                  <c:v>3.6681213291827599</c:v>
                </c:pt>
                <c:pt idx="230">
                  <c:v>2.79514428874892</c:v>
                </c:pt>
                <c:pt idx="231">
                  <c:v>1.40712333777954</c:v>
                </c:pt>
                <c:pt idx="232">
                  <c:v>0.70301260270797505</c:v>
                </c:pt>
                <c:pt idx="233">
                  <c:v>-0.12087086204343001</c:v>
                </c:pt>
                <c:pt idx="234">
                  <c:v>-1.44413465568426</c:v>
                </c:pt>
                <c:pt idx="235">
                  <c:v>-2.2333909337092699</c:v>
                </c:pt>
                <c:pt idx="236">
                  <c:v>-3.1243346942127199</c:v>
                </c:pt>
                <c:pt idx="237">
                  <c:v>-4.1829914658783398</c:v>
                </c:pt>
                <c:pt idx="238">
                  <c:v>-5.0449125251637197</c:v>
                </c:pt>
                <c:pt idx="239">
                  <c:v>-5.3979670884450703</c:v>
                </c:pt>
                <c:pt idx="240">
                  <c:v>-5.4545523095826898</c:v>
                </c:pt>
                <c:pt idx="241">
                  <c:v>-5.7228378014484997</c:v>
                </c:pt>
                <c:pt idx="242">
                  <c:v>-5.5265316355651404</c:v>
                </c:pt>
                <c:pt idx="243">
                  <c:v>-5.2268513703417501</c:v>
                </c:pt>
                <c:pt idx="244">
                  <c:v>-5.7383068969981998</c:v>
                </c:pt>
                <c:pt idx="245">
                  <c:v>-5.88695472220558</c:v>
                </c:pt>
                <c:pt idx="246">
                  <c:v>-5.47340430987974</c:v>
                </c:pt>
                <c:pt idx="247">
                  <c:v>-5.4987628042886003</c:v>
                </c:pt>
                <c:pt idx="248">
                  <c:v>-5.2000701154512496</c:v>
                </c:pt>
                <c:pt idx="249">
                  <c:v>-4.9769797225381698</c:v>
                </c:pt>
                <c:pt idx="250">
                  <c:v>-4.5974236285737202</c:v>
                </c:pt>
                <c:pt idx="251">
                  <c:v>-4.2529845801688504</c:v>
                </c:pt>
                <c:pt idx="252">
                  <c:v>-3.68802383388027</c:v>
                </c:pt>
                <c:pt idx="253">
                  <c:v>-2.96357907185652</c:v>
                </c:pt>
                <c:pt idx="254">
                  <c:v>-2.9017847513216801</c:v>
                </c:pt>
                <c:pt idx="255">
                  <c:v>-2.21371758173952</c:v>
                </c:pt>
                <c:pt idx="256">
                  <c:v>-0.34124444428183898</c:v>
                </c:pt>
                <c:pt idx="257">
                  <c:v>1.3489760736246901</c:v>
                </c:pt>
                <c:pt idx="258">
                  <c:v>2.4418060554893701</c:v>
                </c:pt>
                <c:pt idx="259">
                  <c:v>3.82519125274399</c:v>
                </c:pt>
                <c:pt idx="260">
                  <c:v>4.9956399674638003</c:v>
                </c:pt>
                <c:pt idx="261">
                  <c:v>6.6035863794620404</c:v>
                </c:pt>
                <c:pt idx="262">
                  <c:v>7.3523915070084298</c:v>
                </c:pt>
                <c:pt idx="263">
                  <c:v>7.4577474122220497</c:v>
                </c:pt>
                <c:pt idx="264">
                  <c:v>7.2311943379569099</c:v>
                </c:pt>
                <c:pt idx="265">
                  <c:v>7.21048116960245</c:v>
                </c:pt>
                <c:pt idx="266">
                  <c:v>7.8287827058957902</c:v>
                </c:pt>
                <c:pt idx="267">
                  <c:v>7.5789676137339299</c:v>
                </c:pt>
                <c:pt idx="268">
                  <c:v>6.8942469648042097</c:v>
                </c:pt>
                <c:pt idx="269">
                  <c:v>6.4599216608434098</c:v>
                </c:pt>
                <c:pt idx="270">
                  <c:v>5.8422436889407399</c:v>
                </c:pt>
                <c:pt idx="271">
                  <c:v>5.0491476637668997</c:v>
                </c:pt>
                <c:pt idx="272">
                  <c:v>4.3195327613975101</c:v>
                </c:pt>
                <c:pt idx="273">
                  <c:v>3.6740215010380499</c:v>
                </c:pt>
                <c:pt idx="274">
                  <c:v>3.3875201890296398</c:v>
                </c:pt>
                <c:pt idx="275">
                  <c:v>3.51847851051506</c:v>
                </c:pt>
                <c:pt idx="276">
                  <c:v>3.9186266671242</c:v>
                </c:pt>
                <c:pt idx="277">
                  <c:v>4.1867657192515999</c:v>
                </c:pt>
                <c:pt idx="278">
                  <c:v>4.0580201446425699</c:v>
                </c:pt>
                <c:pt idx="279">
                  <c:v>4.2711348118323604</c:v>
                </c:pt>
                <c:pt idx="280">
                  <c:v>4.3154489605449804</c:v>
                </c:pt>
                <c:pt idx="281">
                  <c:v>3.9387590388547702</c:v>
                </c:pt>
                <c:pt idx="282">
                  <c:v>4.6170246340654204</c:v>
                </c:pt>
                <c:pt idx="283">
                  <c:v>5.2222186671376001</c:v>
                </c:pt>
                <c:pt idx="284">
                  <c:v>5.9650311140969698</c:v>
                </c:pt>
                <c:pt idx="285">
                  <c:v>6.3592734740385302</c:v>
                </c:pt>
                <c:pt idx="286">
                  <c:v>7.0184437271564004</c:v>
                </c:pt>
                <c:pt idx="287">
                  <c:v>7.2444304337138297</c:v>
                </c:pt>
                <c:pt idx="288">
                  <c:v>7.2669526088666201</c:v>
                </c:pt>
                <c:pt idx="289">
                  <c:v>7.6512105103919597</c:v>
                </c:pt>
                <c:pt idx="290">
                  <c:v>8.6830846768248904</c:v>
                </c:pt>
                <c:pt idx="291">
                  <c:v>9.6517411879025197</c:v>
                </c:pt>
                <c:pt idx="292">
                  <c:v>10.398587331700799</c:v>
                </c:pt>
                <c:pt idx="293">
                  <c:v>11.5376109584753</c:v>
                </c:pt>
                <c:pt idx="294">
                  <c:v>11.622971520098501</c:v>
                </c:pt>
                <c:pt idx="295">
                  <c:v>11.9414336182721</c:v>
                </c:pt>
                <c:pt idx="296">
                  <c:v>12.0972584757976</c:v>
                </c:pt>
                <c:pt idx="297">
                  <c:v>12.6672234995655</c:v>
                </c:pt>
                <c:pt idx="298">
                  <c:v>12.633728456086001</c:v>
                </c:pt>
                <c:pt idx="299">
                  <c:v>12.762984433934101</c:v>
                </c:pt>
                <c:pt idx="300">
                  <c:v>12.531883062837601</c:v>
                </c:pt>
                <c:pt idx="301">
                  <c:v>12.351410313571799</c:v>
                </c:pt>
                <c:pt idx="302">
                  <c:v>11.848063289189801</c:v>
                </c:pt>
                <c:pt idx="303">
                  <c:v>11.308112616431901</c:v>
                </c:pt>
                <c:pt idx="304">
                  <c:v>11.1653045793904</c:v>
                </c:pt>
                <c:pt idx="305">
                  <c:v>10.531961047700401</c:v>
                </c:pt>
                <c:pt idx="306">
                  <c:v>10.511902809235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756480"/>
        <c:axId val="32758016"/>
      </c:lineChart>
      <c:catAx>
        <c:axId val="32756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>
            <a:solidFill>
              <a:schemeClr val="tx2"/>
            </a:solidFill>
          </a:ln>
        </c:spPr>
        <c:txPr>
          <a:bodyPr rot="2700000"/>
          <a:lstStyle/>
          <a:p>
            <a:pPr>
              <a:defRPr/>
            </a:pPr>
            <a:endParaRPr lang="en-US"/>
          </a:p>
        </c:txPr>
        <c:crossAx val="32758016"/>
        <c:crosses val="autoZero"/>
        <c:auto val="1"/>
        <c:lblAlgn val="ctr"/>
        <c:lblOffset val="100"/>
        <c:tickLblSkip val="24"/>
        <c:tickMarkSkip val="24"/>
        <c:noMultiLvlLbl val="0"/>
      </c:catAx>
      <c:valAx>
        <c:axId val="32758016"/>
        <c:scaling>
          <c:orientation val="minMax"/>
          <c:max val="13"/>
          <c:min val="-12"/>
        </c:scaling>
        <c:delete val="0"/>
        <c:axPos val="l"/>
        <c:majorGridlines>
          <c:spPr>
            <a:ln>
              <a:solidFill>
                <a:schemeClr val="tx2">
                  <a:lumMod val="65000"/>
                </a:schemeClr>
              </a:solidFill>
            </a:ln>
          </c:spPr>
        </c:majorGridlines>
        <c:numFmt formatCode="#,##0" sourceLinked="0"/>
        <c:majorTickMark val="out"/>
        <c:minorTickMark val="none"/>
        <c:tickLblPos val="nextTo"/>
        <c:spPr>
          <a:ln>
            <a:solidFill>
              <a:schemeClr val="tx2"/>
            </a:solidFill>
          </a:ln>
        </c:spPr>
        <c:crossAx val="32756480"/>
        <c:crosses val="autoZero"/>
        <c:crossBetween val="between"/>
        <c:majorUnit val="3"/>
      </c:valAx>
      <c:spPr>
        <a:noFill/>
        <a:ln w="3175">
          <a:noFill/>
        </a:ln>
      </c:spPr>
    </c:plotArea>
    <c:legend>
      <c:legendPos val="t"/>
      <c:layout>
        <c:manualLayout>
          <c:xMode val="edge"/>
          <c:yMode val="edge"/>
          <c:x val="7.6209429154723229E-2"/>
          <c:y val="0.71573120205178054"/>
          <c:w val="0.58040463930525943"/>
          <c:h val="0.15957167448404294"/>
        </c:manualLayout>
      </c:layout>
      <c:overlay val="0"/>
      <c:spPr>
        <a:ln>
          <a:noFill/>
        </a:ln>
      </c:spPr>
    </c:legend>
    <c:plotVisOnly val="1"/>
    <c:dispBlanksAs val="gap"/>
    <c:showDLblsOverMax val="0"/>
  </c:chart>
  <c:txPr>
    <a:bodyPr/>
    <a:lstStyle/>
    <a:p>
      <a:pPr>
        <a:defRPr sz="1000"/>
      </a:pPr>
      <a:endParaRPr lang="en-US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2383134710874116E-2"/>
          <c:y val="3.0671857384789433E-2"/>
          <c:w val="0.90365688379861608"/>
          <c:h val="0.8405444138792200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Supply Percent Change</c:v>
                </c:pt>
              </c:strCache>
            </c:strRef>
          </c:tx>
          <c:spPr>
            <a:ln w="50800">
              <a:solidFill>
                <a:srgbClr val="FF0000"/>
              </a:solidFill>
            </a:ln>
          </c:spPr>
          <c:marker>
            <c:symbol val="none"/>
          </c:marker>
          <c:cat>
            <c:numRef>
              <c:f>Sheet1!$A$2:$A$308</c:f>
              <c:numCache>
                <c:formatCode>General</c:formatCode>
                <c:ptCount val="307"/>
                <c:pt idx="0">
                  <c:v>1990</c:v>
                </c:pt>
                <c:pt idx="12">
                  <c:v>1991</c:v>
                </c:pt>
                <c:pt idx="24">
                  <c:v>1992</c:v>
                </c:pt>
                <c:pt idx="36">
                  <c:v>1993</c:v>
                </c:pt>
                <c:pt idx="48">
                  <c:v>1994</c:v>
                </c:pt>
                <c:pt idx="60">
                  <c:v>1995</c:v>
                </c:pt>
                <c:pt idx="72">
                  <c:v>1996</c:v>
                </c:pt>
                <c:pt idx="84">
                  <c:v>1997</c:v>
                </c:pt>
                <c:pt idx="96">
                  <c:v>1998</c:v>
                </c:pt>
                <c:pt idx="108">
                  <c:v>1999</c:v>
                </c:pt>
                <c:pt idx="120">
                  <c:v>2000</c:v>
                </c:pt>
                <c:pt idx="132">
                  <c:v>2001</c:v>
                </c:pt>
                <c:pt idx="144">
                  <c:v>2002</c:v>
                </c:pt>
                <c:pt idx="156">
                  <c:v>2003</c:v>
                </c:pt>
                <c:pt idx="168">
                  <c:v>2004</c:v>
                </c:pt>
                <c:pt idx="180">
                  <c:v>2005</c:v>
                </c:pt>
                <c:pt idx="192">
                  <c:v>2006</c:v>
                </c:pt>
                <c:pt idx="204">
                  <c:v>2007</c:v>
                </c:pt>
                <c:pt idx="216">
                  <c:v>2008</c:v>
                </c:pt>
                <c:pt idx="228">
                  <c:v>2009</c:v>
                </c:pt>
                <c:pt idx="240">
                  <c:v>2010</c:v>
                </c:pt>
                <c:pt idx="252">
                  <c:v>2011</c:v>
                </c:pt>
                <c:pt idx="264">
                  <c:v>2012</c:v>
                </c:pt>
                <c:pt idx="276">
                  <c:v>2013</c:v>
                </c:pt>
                <c:pt idx="288">
                  <c:v>2014</c:v>
                </c:pt>
                <c:pt idx="300">
                  <c:v>2015</c:v>
                </c:pt>
              </c:numCache>
            </c:numRef>
          </c:cat>
          <c:val>
            <c:numRef>
              <c:f>Sheet1!$B$2:$B$308</c:f>
              <c:numCache>
                <c:formatCode>_(#,##0.0_);_(\-#,##0.0_)</c:formatCode>
                <c:ptCount val="307"/>
                <c:pt idx="0">
                  <c:v>2.9668891544563598</c:v>
                </c:pt>
                <c:pt idx="1">
                  <c:v>3.11590054668671</c:v>
                </c:pt>
                <c:pt idx="2">
                  <c:v>3.3023747690467902</c:v>
                </c:pt>
                <c:pt idx="3">
                  <c:v>3.4038603089838002</c:v>
                </c:pt>
                <c:pt idx="4">
                  <c:v>3.6472144299316001</c:v>
                </c:pt>
                <c:pt idx="5">
                  <c:v>3.94134950242834</c:v>
                </c:pt>
                <c:pt idx="6">
                  <c:v>4.0896486206979397</c:v>
                </c:pt>
                <c:pt idx="7">
                  <c:v>4.1111486538759703</c:v>
                </c:pt>
                <c:pt idx="8">
                  <c:v>4.1429777996175803</c:v>
                </c:pt>
                <c:pt idx="9">
                  <c:v>3.99476328934615</c:v>
                </c:pt>
                <c:pt idx="10">
                  <c:v>3.8657382215268199</c:v>
                </c:pt>
                <c:pt idx="11">
                  <c:v>3.7314627196341399</c:v>
                </c:pt>
                <c:pt idx="12">
                  <c:v>3.5365212828069601</c:v>
                </c:pt>
                <c:pt idx="13">
                  <c:v>3.3119376659569499</c:v>
                </c:pt>
                <c:pt idx="14">
                  <c:v>3.06657147696842</c:v>
                </c:pt>
                <c:pt idx="15">
                  <c:v>2.86917509886108</c:v>
                </c:pt>
                <c:pt idx="16">
                  <c:v>2.6040880061901701</c:v>
                </c:pt>
                <c:pt idx="17">
                  <c:v>2.2939209425064302</c:v>
                </c:pt>
                <c:pt idx="18">
                  <c:v>1.95069552086343</c:v>
                </c:pt>
                <c:pt idx="19">
                  <c:v>1.6852935836215801</c:v>
                </c:pt>
                <c:pt idx="20">
                  <c:v>1.38661218194844</c:v>
                </c:pt>
                <c:pt idx="21">
                  <c:v>1.26278803731722</c:v>
                </c:pt>
                <c:pt idx="22">
                  <c:v>1.11707584698797</c:v>
                </c:pt>
                <c:pt idx="23">
                  <c:v>0.91646562671037202</c:v>
                </c:pt>
                <c:pt idx="24">
                  <c:v>0.88901985834527197</c:v>
                </c:pt>
                <c:pt idx="25">
                  <c:v>0.83209945980106703</c:v>
                </c:pt>
                <c:pt idx="26">
                  <c:v>0.70237825468245496</c:v>
                </c:pt>
                <c:pt idx="27">
                  <c:v>0.57722451967753496</c:v>
                </c:pt>
                <c:pt idx="28">
                  <c:v>0.44133540503429602</c:v>
                </c:pt>
                <c:pt idx="29">
                  <c:v>0.33373507457229601</c:v>
                </c:pt>
                <c:pt idx="30">
                  <c:v>0.287215358372719</c:v>
                </c:pt>
                <c:pt idx="31">
                  <c:v>0.29770476379739602</c:v>
                </c:pt>
                <c:pt idx="32">
                  <c:v>0.38104048778984201</c:v>
                </c:pt>
                <c:pt idx="33">
                  <c:v>0.41285209582445798</c:v>
                </c:pt>
                <c:pt idx="34">
                  <c:v>0.45658232439666202</c:v>
                </c:pt>
                <c:pt idx="35">
                  <c:v>0.52679983905068395</c:v>
                </c:pt>
                <c:pt idx="36">
                  <c:v>0.43223315182685701</c:v>
                </c:pt>
                <c:pt idx="37">
                  <c:v>0.38384467591166299</c:v>
                </c:pt>
                <c:pt idx="38">
                  <c:v>0.37393218541746898</c:v>
                </c:pt>
                <c:pt idx="39">
                  <c:v>0.364344477675553</c:v>
                </c:pt>
                <c:pt idx="40">
                  <c:v>0.37904814138505799</c:v>
                </c:pt>
                <c:pt idx="41">
                  <c:v>0.412611818006064</c:v>
                </c:pt>
                <c:pt idx="42">
                  <c:v>0.41331815758112</c:v>
                </c:pt>
                <c:pt idx="43">
                  <c:v>0.422661697808634</c:v>
                </c:pt>
                <c:pt idx="44">
                  <c:v>0.39934931889582798</c:v>
                </c:pt>
                <c:pt idx="45">
                  <c:v>0.37529268271771998</c:v>
                </c:pt>
                <c:pt idx="46">
                  <c:v>0.35204376579958102</c:v>
                </c:pt>
                <c:pt idx="47">
                  <c:v>0.34516493090955902</c:v>
                </c:pt>
                <c:pt idx="48">
                  <c:v>0.39084877711640098</c:v>
                </c:pt>
                <c:pt idx="49">
                  <c:v>0.38479826133532002</c:v>
                </c:pt>
                <c:pt idx="50">
                  <c:v>0.37810161214807497</c:v>
                </c:pt>
                <c:pt idx="51">
                  <c:v>0.358788730865783</c:v>
                </c:pt>
                <c:pt idx="52">
                  <c:v>0.33883866430343301</c:v>
                </c:pt>
                <c:pt idx="53">
                  <c:v>0.29113090493189597</c:v>
                </c:pt>
                <c:pt idx="54">
                  <c:v>0.30962131788066199</c:v>
                </c:pt>
                <c:pt idx="55">
                  <c:v>0.25406400037075799</c:v>
                </c:pt>
                <c:pt idx="56">
                  <c:v>0.18075541732171199</c:v>
                </c:pt>
                <c:pt idx="57">
                  <c:v>0.105070727468403</c:v>
                </c:pt>
                <c:pt idx="58">
                  <c:v>3.1892727200014001E-2</c:v>
                </c:pt>
                <c:pt idx="59">
                  <c:v>-7.7756752493610498E-2</c:v>
                </c:pt>
                <c:pt idx="60">
                  <c:v>-0.187269699558411</c:v>
                </c:pt>
                <c:pt idx="61">
                  <c:v>-0.23908339883230401</c:v>
                </c:pt>
                <c:pt idx="62">
                  <c:v>-0.29643755556241003</c:v>
                </c:pt>
                <c:pt idx="63">
                  <c:v>-0.32639856050785998</c:v>
                </c:pt>
                <c:pt idx="64">
                  <c:v>-0.32501770253812601</c:v>
                </c:pt>
                <c:pt idx="65">
                  <c:v>-0.27053846039919199</c:v>
                </c:pt>
                <c:pt idx="66">
                  <c:v>-0.22702039683528799</c:v>
                </c:pt>
                <c:pt idx="67">
                  <c:v>-0.146715748447793</c:v>
                </c:pt>
                <c:pt idx="68">
                  <c:v>8.4625328652677204E-3</c:v>
                </c:pt>
                <c:pt idx="69">
                  <c:v>0.16890896261605101</c:v>
                </c:pt>
                <c:pt idx="70">
                  <c:v>0.39434873500135598</c:v>
                </c:pt>
                <c:pt idx="71">
                  <c:v>0.644615896091148</c:v>
                </c:pt>
                <c:pt idx="72">
                  <c:v>0.89512026755925</c:v>
                </c:pt>
                <c:pt idx="73">
                  <c:v>1.19841683521107</c:v>
                </c:pt>
                <c:pt idx="74">
                  <c:v>1.57880779680784</c:v>
                </c:pt>
                <c:pt idx="75">
                  <c:v>1.93419161097736</c:v>
                </c:pt>
                <c:pt idx="76">
                  <c:v>2.2360260051655501</c:v>
                </c:pt>
                <c:pt idx="77">
                  <c:v>2.9300947158142998</c:v>
                </c:pt>
                <c:pt idx="78">
                  <c:v>3.6254011158159298</c:v>
                </c:pt>
                <c:pt idx="79">
                  <c:v>4.3323951423220102</c:v>
                </c:pt>
                <c:pt idx="80">
                  <c:v>4.9753799288399296</c:v>
                </c:pt>
                <c:pt idx="81">
                  <c:v>5.6634623036220804</c:v>
                </c:pt>
                <c:pt idx="82">
                  <c:v>6.1836287021780398</c:v>
                </c:pt>
                <c:pt idx="83">
                  <c:v>6.7190036920142102</c:v>
                </c:pt>
                <c:pt idx="84">
                  <c:v>7.3213013636514503</c:v>
                </c:pt>
                <c:pt idx="85">
                  <c:v>7.7875673889267496</c:v>
                </c:pt>
                <c:pt idx="86">
                  <c:v>8.2396985077685105</c:v>
                </c:pt>
                <c:pt idx="87">
                  <c:v>8.7453206161191002</c:v>
                </c:pt>
                <c:pt idx="88">
                  <c:v>9.2991327849135903</c:v>
                </c:pt>
                <c:pt idx="89">
                  <c:v>8.9449088280863496</c:v>
                </c:pt>
                <c:pt idx="90">
                  <c:v>8.6544165220600107</c:v>
                </c:pt>
                <c:pt idx="91">
                  <c:v>8.3431009289976998</c:v>
                </c:pt>
                <c:pt idx="92">
                  <c:v>7.8880340750054998</c:v>
                </c:pt>
                <c:pt idx="93">
                  <c:v>7.5131137406714501</c:v>
                </c:pt>
                <c:pt idx="94">
                  <c:v>7.2262571180133799</c:v>
                </c:pt>
                <c:pt idx="95">
                  <c:v>6.9770631160507897</c:v>
                </c:pt>
                <c:pt idx="96">
                  <c:v>6.6111582643475</c:v>
                </c:pt>
                <c:pt idx="97">
                  <c:v>6.2847666251944903</c:v>
                </c:pt>
                <c:pt idx="98">
                  <c:v>5.9547559745158196</c:v>
                </c:pt>
                <c:pt idx="99">
                  <c:v>5.5635551746965097</c:v>
                </c:pt>
                <c:pt idx="100">
                  <c:v>5.2084439170224899</c:v>
                </c:pt>
                <c:pt idx="101">
                  <c:v>5.3097091204748903</c:v>
                </c:pt>
                <c:pt idx="102">
                  <c:v>5.2895819404923401</c:v>
                </c:pt>
                <c:pt idx="103">
                  <c:v>5.2967283211688398</c:v>
                </c:pt>
                <c:pt idx="104">
                  <c:v>5.3743654746885401</c:v>
                </c:pt>
                <c:pt idx="105">
                  <c:v>5.3216632977552001</c:v>
                </c:pt>
                <c:pt idx="106">
                  <c:v>5.3144222047909997</c:v>
                </c:pt>
                <c:pt idx="107">
                  <c:v>5.2421151630768401</c:v>
                </c:pt>
                <c:pt idx="108">
                  <c:v>5.2396934606536298</c:v>
                </c:pt>
                <c:pt idx="109">
                  <c:v>5.2122660772170404</c:v>
                </c:pt>
                <c:pt idx="110">
                  <c:v>5.1761502199239899</c:v>
                </c:pt>
                <c:pt idx="111">
                  <c:v>5.1133019699166198</c:v>
                </c:pt>
                <c:pt idx="112">
                  <c:v>5.06643440060075</c:v>
                </c:pt>
                <c:pt idx="113">
                  <c:v>4.9251933164147097</c:v>
                </c:pt>
                <c:pt idx="114">
                  <c:v>4.8087749807847402</c:v>
                </c:pt>
                <c:pt idx="115">
                  <c:v>4.6810006687791104</c:v>
                </c:pt>
                <c:pt idx="116">
                  <c:v>4.6798404313041502</c:v>
                </c:pt>
                <c:pt idx="117">
                  <c:v>4.5904108677955699</c:v>
                </c:pt>
                <c:pt idx="118">
                  <c:v>4.4542481160220602</c:v>
                </c:pt>
                <c:pt idx="119">
                  <c:v>4.31995957871702</c:v>
                </c:pt>
                <c:pt idx="120">
                  <c:v>4.1825729366029902</c:v>
                </c:pt>
                <c:pt idx="121">
                  <c:v>4.0783008539522596</c:v>
                </c:pt>
                <c:pt idx="122">
                  <c:v>3.9387207465493499</c:v>
                </c:pt>
                <c:pt idx="123">
                  <c:v>3.82219393373631</c:v>
                </c:pt>
                <c:pt idx="124">
                  <c:v>3.54713830147249</c:v>
                </c:pt>
                <c:pt idx="125">
                  <c:v>3.3962694497732602</c:v>
                </c:pt>
                <c:pt idx="126">
                  <c:v>3.2880461167848898</c:v>
                </c:pt>
                <c:pt idx="127">
                  <c:v>3.1826972436091898</c:v>
                </c:pt>
                <c:pt idx="128">
                  <c:v>3.0144734539556302</c:v>
                </c:pt>
                <c:pt idx="129">
                  <c:v>3.0931875571751801</c:v>
                </c:pt>
                <c:pt idx="130">
                  <c:v>3.1602941053011002</c:v>
                </c:pt>
                <c:pt idx="131">
                  <c:v>3.24605754628175</c:v>
                </c:pt>
                <c:pt idx="132">
                  <c:v>3.2761151950760401</c:v>
                </c:pt>
                <c:pt idx="133">
                  <c:v>3.2897471809462302</c:v>
                </c:pt>
                <c:pt idx="134">
                  <c:v>3.3286345100593202</c:v>
                </c:pt>
                <c:pt idx="135">
                  <c:v>3.4063092864988</c:v>
                </c:pt>
                <c:pt idx="136">
                  <c:v>3.6121719177254001</c:v>
                </c:pt>
                <c:pt idx="137">
                  <c:v>3.64369173897374</c:v>
                </c:pt>
                <c:pt idx="138">
                  <c:v>3.6933419075387501</c:v>
                </c:pt>
                <c:pt idx="139">
                  <c:v>3.7843057014953101</c:v>
                </c:pt>
                <c:pt idx="140">
                  <c:v>3.87794297466364</c:v>
                </c:pt>
                <c:pt idx="141">
                  <c:v>3.66920670046273</c:v>
                </c:pt>
                <c:pt idx="142">
                  <c:v>3.5640220669679499</c:v>
                </c:pt>
                <c:pt idx="143">
                  <c:v>3.4421887496449002</c:v>
                </c:pt>
                <c:pt idx="144">
                  <c:v>3.38199766131918</c:v>
                </c:pt>
                <c:pt idx="145">
                  <c:v>3.3159262122393698</c:v>
                </c:pt>
                <c:pt idx="146">
                  <c:v>3.1905487717553398</c:v>
                </c:pt>
                <c:pt idx="147">
                  <c:v>3.03449818241541</c:v>
                </c:pt>
                <c:pt idx="148">
                  <c:v>2.8858172177610202</c:v>
                </c:pt>
                <c:pt idx="149">
                  <c:v>2.8510131480094199</c:v>
                </c:pt>
                <c:pt idx="150">
                  <c:v>2.7238490927529799</c:v>
                </c:pt>
                <c:pt idx="151">
                  <c:v>2.5006773120384298</c:v>
                </c:pt>
                <c:pt idx="152">
                  <c:v>2.2743610211908099</c:v>
                </c:pt>
                <c:pt idx="153">
                  <c:v>2.2173885498278798</c:v>
                </c:pt>
                <c:pt idx="154">
                  <c:v>1.99752121786348</c:v>
                </c:pt>
                <c:pt idx="155">
                  <c:v>1.7985811599855599</c:v>
                </c:pt>
                <c:pt idx="156">
                  <c:v>1.52370687127492</c:v>
                </c:pt>
                <c:pt idx="157">
                  <c:v>1.3513476496368999</c:v>
                </c:pt>
                <c:pt idx="158">
                  <c:v>1.1847461816278799</c:v>
                </c:pt>
                <c:pt idx="159">
                  <c:v>1.0093380604194899</c:v>
                </c:pt>
                <c:pt idx="160">
                  <c:v>0.71985346868994404</c:v>
                </c:pt>
                <c:pt idx="161">
                  <c:v>0.48212528238619401</c:v>
                </c:pt>
                <c:pt idx="162">
                  <c:v>0.290647511364098</c:v>
                </c:pt>
                <c:pt idx="163">
                  <c:v>8.4536479392908204E-2</c:v>
                </c:pt>
                <c:pt idx="164">
                  <c:v>-0.13790508541521301</c:v>
                </c:pt>
                <c:pt idx="165">
                  <c:v>-0.37969081675050298</c:v>
                </c:pt>
                <c:pt idx="166">
                  <c:v>-0.62889324034633698</c:v>
                </c:pt>
                <c:pt idx="167">
                  <c:v>-0.89933161471882805</c:v>
                </c:pt>
                <c:pt idx="168">
                  <c:v>-1.0825674603473701</c:v>
                </c:pt>
                <c:pt idx="169">
                  <c:v>-1.3332723987142101</c:v>
                </c:pt>
                <c:pt idx="170">
                  <c:v>-1.54498774204637</c:v>
                </c:pt>
                <c:pt idx="171">
                  <c:v>-1.6827136276504999</c:v>
                </c:pt>
                <c:pt idx="172">
                  <c:v>-1.71882483725739</c:v>
                </c:pt>
                <c:pt idx="173">
                  <c:v>-1.8268682579344599</c:v>
                </c:pt>
                <c:pt idx="174">
                  <c:v>-1.9385874102165199</c:v>
                </c:pt>
                <c:pt idx="175">
                  <c:v>-1.9366793510678499</c:v>
                </c:pt>
                <c:pt idx="176">
                  <c:v>-1.8771983006055399</c:v>
                </c:pt>
                <c:pt idx="177">
                  <c:v>-1.8210894144738901</c:v>
                </c:pt>
                <c:pt idx="178">
                  <c:v>-1.59671997534257</c:v>
                </c:pt>
                <c:pt idx="179">
                  <c:v>-1.3638310407587699</c:v>
                </c:pt>
                <c:pt idx="180">
                  <c:v>-1.15289228611607</c:v>
                </c:pt>
                <c:pt idx="181">
                  <c:v>-0.89066024471782101</c:v>
                </c:pt>
                <c:pt idx="182">
                  <c:v>-0.621430085143997</c:v>
                </c:pt>
                <c:pt idx="183">
                  <c:v>-0.392463226719584</c:v>
                </c:pt>
                <c:pt idx="184">
                  <c:v>-0.23315188086746899</c:v>
                </c:pt>
                <c:pt idx="185">
                  <c:v>-3.5817318813554003E-2</c:v>
                </c:pt>
                <c:pt idx="186">
                  <c:v>0.186577150224504</c:v>
                </c:pt>
                <c:pt idx="187">
                  <c:v>0.35803584493914498</c:v>
                </c:pt>
                <c:pt idx="188">
                  <c:v>0.49447001767155002</c:v>
                </c:pt>
                <c:pt idx="189">
                  <c:v>0.60185459160878796</c:v>
                </c:pt>
                <c:pt idx="190">
                  <c:v>0.65259692691645199</c:v>
                </c:pt>
                <c:pt idx="191">
                  <c:v>0.70502182749187003</c:v>
                </c:pt>
                <c:pt idx="192">
                  <c:v>0.74958580262451802</c:v>
                </c:pt>
                <c:pt idx="193">
                  <c:v>0.740545004405463</c:v>
                </c:pt>
                <c:pt idx="194">
                  <c:v>0.68213398317922802</c:v>
                </c:pt>
                <c:pt idx="195">
                  <c:v>0.58725547084758101</c:v>
                </c:pt>
                <c:pt idx="196">
                  <c:v>0.51262162215250195</c:v>
                </c:pt>
                <c:pt idx="197">
                  <c:v>0.40632846199760803</c:v>
                </c:pt>
                <c:pt idx="198">
                  <c:v>0.26085011861718299</c:v>
                </c:pt>
                <c:pt idx="199">
                  <c:v>0.11558845970557199</c:v>
                </c:pt>
                <c:pt idx="200">
                  <c:v>-2.4781482422777001E-2</c:v>
                </c:pt>
                <c:pt idx="201">
                  <c:v>-0.10251830585833201</c:v>
                </c:pt>
                <c:pt idx="202">
                  <c:v>-0.19189246827058301</c:v>
                </c:pt>
                <c:pt idx="203">
                  <c:v>-0.25524101259527399</c:v>
                </c:pt>
                <c:pt idx="204">
                  <c:v>-0.318512790788679</c:v>
                </c:pt>
                <c:pt idx="205">
                  <c:v>-0.34562287648987</c:v>
                </c:pt>
                <c:pt idx="206">
                  <c:v>-0.30407678684908002</c:v>
                </c:pt>
                <c:pt idx="207">
                  <c:v>-0.234034566883082</c:v>
                </c:pt>
                <c:pt idx="208">
                  <c:v>-7.8394202005733896E-2</c:v>
                </c:pt>
                <c:pt idx="209">
                  <c:v>0.109268621592937</c:v>
                </c:pt>
                <c:pt idx="210">
                  <c:v>0.32125114097691299</c:v>
                </c:pt>
                <c:pt idx="211">
                  <c:v>0.52810854920289596</c:v>
                </c:pt>
                <c:pt idx="212">
                  <c:v>0.74032707325597802</c:v>
                </c:pt>
                <c:pt idx="213">
                  <c:v>0.96192862811528901</c:v>
                </c:pt>
                <c:pt idx="214">
                  <c:v>1.1729747746597701</c:v>
                </c:pt>
                <c:pt idx="215">
                  <c:v>1.36207947253263</c:v>
                </c:pt>
                <c:pt idx="216">
                  <c:v>1.5943902933337999</c:v>
                </c:pt>
                <c:pt idx="217">
                  <c:v>1.7698562065351899</c:v>
                </c:pt>
                <c:pt idx="218">
                  <c:v>1.8789264678073401</c:v>
                </c:pt>
                <c:pt idx="219">
                  <c:v>2.0146054961103799</c:v>
                </c:pt>
                <c:pt idx="220">
                  <c:v>2.0280388228830999</c:v>
                </c:pt>
                <c:pt idx="221">
                  <c:v>2.0312518050617201</c:v>
                </c:pt>
                <c:pt idx="222">
                  <c:v>2.0554023632421399</c:v>
                </c:pt>
                <c:pt idx="223">
                  <c:v>2.07291689286328</c:v>
                </c:pt>
                <c:pt idx="224">
                  <c:v>2.17200949259444</c:v>
                </c:pt>
                <c:pt idx="225">
                  <c:v>2.2330921201822198</c:v>
                </c:pt>
                <c:pt idx="226">
                  <c:v>2.3426742825853202</c:v>
                </c:pt>
                <c:pt idx="227">
                  <c:v>2.3646529354024199</c:v>
                </c:pt>
                <c:pt idx="228">
                  <c:v>2.3005013398299501</c:v>
                </c:pt>
                <c:pt idx="229">
                  <c:v>2.33251674439071</c:v>
                </c:pt>
                <c:pt idx="230">
                  <c:v>2.4073007879969999</c:v>
                </c:pt>
                <c:pt idx="231">
                  <c:v>2.4353270558540401</c:v>
                </c:pt>
                <c:pt idx="232">
                  <c:v>2.5209186761483799</c:v>
                </c:pt>
                <c:pt idx="233">
                  <c:v>2.67427956085346</c:v>
                </c:pt>
                <c:pt idx="234">
                  <c:v>2.7916407079802901</c:v>
                </c:pt>
                <c:pt idx="235">
                  <c:v>2.95426869842554</c:v>
                </c:pt>
                <c:pt idx="236">
                  <c:v>2.94452406655618</c:v>
                </c:pt>
                <c:pt idx="237">
                  <c:v>2.9078319877276102</c:v>
                </c:pt>
                <c:pt idx="238">
                  <c:v>2.7675659420829302</c:v>
                </c:pt>
                <c:pt idx="239">
                  <c:v>2.7746012789212902</c:v>
                </c:pt>
                <c:pt idx="240">
                  <c:v>2.8541896721213398</c:v>
                </c:pt>
                <c:pt idx="241">
                  <c:v>2.78611762050088</c:v>
                </c:pt>
                <c:pt idx="242">
                  <c:v>2.73512515122149</c:v>
                </c:pt>
                <c:pt idx="243">
                  <c:v>2.6839762838436498</c:v>
                </c:pt>
                <c:pt idx="244">
                  <c:v>1.8928857377481301</c:v>
                </c:pt>
                <c:pt idx="245">
                  <c:v>1.0286993521302701</c:v>
                </c:pt>
                <c:pt idx="246">
                  <c:v>0.12330632793423101</c:v>
                </c:pt>
                <c:pt idx="247">
                  <c:v>-0.82521228915806999</c:v>
                </c:pt>
                <c:pt idx="248">
                  <c:v>-1.7000424278820401</c:v>
                </c:pt>
                <c:pt idx="249">
                  <c:v>-2.5421864864255701</c:v>
                </c:pt>
                <c:pt idx="250">
                  <c:v>-2.6273212208058898</c:v>
                </c:pt>
                <c:pt idx="251">
                  <c:v>-2.7721311569042602</c:v>
                </c:pt>
                <c:pt idx="252">
                  <c:v>-3.0035566400409701</c:v>
                </c:pt>
                <c:pt idx="253">
                  <c:v>-3.1467891903131502</c:v>
                </c:pt>
                <c:pt idx="254">
                  <c:v>-3.3508770005579702</c:v>
                </c:pt>
                <c:pt idx="255">
                  <c:v>-3.53258406862339</c:v>
                </c:pt>
                <c:pt idx="256">
                  <c:v>-2.2978939720068201</c:v>
                </c:pt>
                <c:pt idx="257">
                  <c:v>-1.1070386269127599</c:v>
                </c:pt>
                <c:pt idx="258">
                  <c:v>0.211731502393673</c:v>
                </c:pt>
                <c:pt idx="259">
                  <c:v>1.56281958829949</c:v>
                </c:pt>
                <c:pt idx="260">
                  <c:v>2.9193427902596798</c:v>
                </c:pt>
                <c:pt idx="261">
                  <c:v>4.2832693736148002</c:v>
                </c:pt>
                <c:pt idx="262">
                  <c:v>4.2204905668551103</c:v>
                </c:pt>
                <c:pt idx="263">
                  <c:v>4.2048442340764698</c:v>
                </c:pt>
                <c:pt idx="264">
                  <c:v>4.3060188053416901</c:v>
                </c:pt>
                <c:pt idx="265">
                  <c:v>4.3973979505251304</c:v>
                </c:pt>
                <c:pt idx="266">
                  <c:v>4.5243526865768704</c:v>
                </c:pt>
                <c:pt idx="267">
                  <c:v>4.6477363877841196</c:v>
                </c:pt>
                <c:pt idx="268">
                  <c:v>4.0290730726253701</c:v>
                </c:pt>
                <c:pt idx="269">
                  <c:v>3.4848822082497999</c:v>
                </c:pt>
                <c:pt idx="270">
                  <c:v>2.8901914591087898</c:v>
                </c:pt>
                <c:pt idx="271">
                  <c:v>2.3868060970803802</c:v>
                </c:pt>
                <c:pt idx="272">
                  <c:v>1.9090828980608801</c:v>
                </c:pt>
                <c:pt idx="273">
                  <c:v>1.4468968929602699</c:v>
                </c:pt>
                <c:pt idx="274">
                  <c:v>1.61770668700617</c:v>
                </c:pt>
                <c:pt idx="275">
                  <c:v>1.69233437643396</c:v>
                </c:pt>
                <c:pt idx="276">
                  <c:v>1.69160730776085</c:v>
                </c:pt>
                <c:pt idx="277">
                  <c:v>1.69807391196906</c:v>
                </c:pt>
                <c:pt idx="278">
                  <c:v>1.68993454542318</c:v>
                </c:pt>
                <c:pt idx="279">
                  <c:v>1.68113842034822</c:v>
                </c:pt>
                <c:pt idx="280">
                  <c:v>1.6098964219837399</c:v>
                </c:pt>
                <c:pt idx="281">
                  <c:v>1.5415952645439499</c:v>
                </c:pt>
                <c:pt idx="282">
                  <c:v>1.49711157810326</c:v>
                </c:pt>
                <c:pt idx="283">
                  <c:v>1.2908340769918001</c:v>
                </c:pt>
                <c:pt idx="284">
                  <c:v>1.2696667999467799</c:v>
                </c:pt>
                <c:pt idx="285">
                  <c:v>1.2597037746406701</c:v>
                </c:pt>
                <c:pt idx="286">
                  <c:v>1.34310792512749</c:v>
                </c:pt>
                <c:pt idx="287">
                  <c:v>1.4893124867959899</c:v>
                </c:pt>
                <c:pt idx="288">
                  <c:v>1.6275384864920699</c:v>
                </c:pt>
                <c:pt idx="289">
                  <c:v>1.6367969166735701</c:v>
                </c:pt>
                <c:pt idx="290">
                  <c:v>1.7871704488723099</c:v>
                </c:pt>
                <c:pt idx="291">
                  <c:v>1.9319810895587399</c:v>
                </c:pt>
                <c:pt idx="292">
                  <c:v>2.1183487394189102</c:v>
                </c:pt>
                <c:pt idx="293">
                  <c:v>2.3268317631045701</c:v>
                </c:pt>
                <c:pt idx="294">
                  <c:v>2.4627554447359898</c:v>
                </c:pt>
                <c:pt idx="295">
                  <c:v>2.6791499526988098</c:v>
                </c:pt>
                <c:pt idx="296">
                  <c:v>2.5261792632350799</c:v>
                </c:pt>
                <c:pt idx="297">
                  <c:v>2.39992249992497</c:v>
                </c:pt>
                <c:pt idx="298">
                  <c:v>2.1604877372096101</c:v>
                </c:pt>
                <c:pt idx="299">
                  <c:v>1.9274306003467701</c:v>
                </c:pt>
                <c:pt idx="300">
                  <c:v>1.7583725181790499</c:v>
                </c:pt>
                <c:pt idx="301">
                  <c:v>1.8891095033251899</c:v>
                </c:pt>
                <c:pt idx="302">
                  <c:v>1.79787534778533</c:v>
                </c:pt>
                <c:pt idx="303">
                  <c:v>1.7122372107694801</c:v>
                </c:pt>
                <c:pt idx="304">
                  <c:v>1.6472735271929</c:v>
                </c:pt>
                <c:pt idx="305">
                  <c:v>1.5767323404006099</c:v>
                </c:pt>
                <c:pt idx="306">
                  <c:v>1.58840540323854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Demand Percent Change</c:v>
                </c:pt>
              </c:strCache>
            </c:strRef>
          </c:tx>
          <c:spPr>
            <a:ln w="50800">
              <a:solidFill>
                <a:srgbClr val="F9DF1B"/>
              </a:solidFill>
            </a:ln>
          </c:spPr>
          <c:marker>
            <c:symbol val="none"/>
          </c:marker>
          <c:dPt>
            <c:idx val="38"/>
            <c:bubble3D val="0"/>
            <c:spPr>
              <a:ln w="50800">
                <a:solidFill>
                  <a:srgbClr val="CC9900"/>
                </a:solidFill>
              </a:ln>
            </c:spPr>
          </c:dPt>
          <c:cat>
            <c:numRef>
              <c:f>Sheet1!$A$2:$A$308</c:f>
              <c:numCache>
                <c:formatCode>General</c:formatCode>
                <c:ptCount val="307"/>
                <c:pt idx="0">
                  <c:v>1990</c:v>
                </c:pt>
                <c:pt idx="12">
                  <c:v>1991</c:v>
                </c:pt>
                <c:pt idx="24">
                  <c:v>1992</c:v>
                </c:pt>
                <c:pt idx="36">
                  <c:v>1993</c:v>
                </c:pt>
                <c:pt idx="48">
                  <c:v>1994</c:v>
                </c:pt>
                <c:pt idx="60">
                  <c:v>1995</c:v>
                </c:pt>
                <c:pt idx="72">
                  <c:v>1996</c:v>
                </c:pt>
                <c:pt idx="84">
                  <c:v>1997</c:v>
                </c:pt>
                <c:pt idx="96">
                  <c:v>1998</c:v>
                </c:pt>
                <c:pt idx="108">
                  <c:v>1999</c:v>
                </c:pt>
                <c:pt idx="120">
                  <c:v>2000</c:v>
                </c:pt>
                <c:pt idx="132">
                  <c:v>2001</c:v>
                </c:pt>
                <c:pt idx="144">
                  <c:v>2002</c:v>
                </c:pt>
                <c:pt idx="156">
                  <c:v>2003</c:v>
                </c:pt>
                <c:pt idx="168">
                  <c:v>2004</c:v>
                </c:pt>
                <c:pt idx="180">
                  <c:v>2005</c:v>
                </c:pt>
                <c:pt idx="192">
                  <c:v>2006</c:v>
                </c:pt>
                <c:pt idx="204">
                  <c:v>2007</c:v>
                </c:pt>
                <c:pt idx="216">
                  <c:v>2008</c:v>
                </c:pt>
                <c:pt idx="228">
                  <c:v>2009</c:v>
                </c:pt>
                <c:pt idx="240">
                  <c:v>2010</c:v>
                </c:pt>
                <c:pt idx="252">
                  <c:v>2011</c:v>
                </c:pt>
                <c:pt idx="264">
                  <c:v>2012</c:v>
                </c:pt>
                <c:pt idx="276">
                  <c:v>2013</c:v>
                </c:pt>
                <c:pt idx="288">
                  <c:v>2014</c:v>
                </c:pt>
                <c:pt idx="300">
                  <c:v>2015</c:v>
                </c:pt>
              </c:numCache>
            </c:numRef>
          </c:cat>
          <c:val>
            <c:numRef>
              <c:f>Sheet1!$C$2:$C$308</c:f>
              <c:numCache>
                <c:formatCode>_(#,##0.0_);_(\-#,##0.0_)</c:formatCode>
                <c:ptCount val="307"/>
                <c:pt idx="0">
                  <c:v>6.5942452372537597</c:v>
                </c:pt>
                <c:pt idx="1">
                  <c:v>6.19821628447664</c:v>
                </c:pt>
                <c:pt idx="2">
                  <c:v>5.7804888922259599</c:v>
                </c:pt>
                <c:pt idx="3">
                  <c:v>4.8720971082647502</c:v>
                </c:pt>
                <c:pt idx="4">
                  <c:v>3.9580092055498102</c:v>
                </c:pt>
                <c:pt idx="5">
                  <c:v>2.7585938132796999</c:v>
                </c:pt>
                <c:pt idx="6">
                  <c:v>2.30721764950288</c:v>
                </c:pt>
                <c:pt idx="7">
                  <c:v>1.8941465023773101</c:v>
                </c:pt>
                <c:pt idx="8">
                  <c:v>0.29057565844283101</c:v>
                </c:pt>
                <c:pt idx="9">
                  <c:v>-0.111010981116546</c:v>
                </c:pt>
                <c:pt idx="10">
                  <c:v>-0.39800237681131301</c:v>
                </c:pt>
                <c:pt idx="11">
                  <c:v>-0.162964634458763</c:v>
                </c:pt>
                <c:pt idx="12">
                  <c:v>-0.37974594047682297</c:v>
                </c:pt>
                <c:pt idx="13">
                  <c:v>-0.86378759742530598</c:v>
                </c:pt>
                <c:pt idx="14">
                  <c:v>-1.3205086614595301</c:v>
                </c:pt>
                <c:pt idx="15">
                  <c:v>-1.3580110958654501</c:v>
                </c:pt>
                <c:pt idx="16">
                  <c:v>-0.91118387071811702</c:v>
                </c:pt>
                <c:pt idx="17">
                  <c:v>-0.53994162592255202</c:v>
                </c:pt>
                <c:pt idx="18">
                  <c:v>-0.374876072873425</c:v>
                </c:pt>
                <c:pt idx="19">
                  <c:v>-0.57878503906961198</c:v>
                </c:pt>
                <c:pt idx="20">
                  <c:v>-0.59716404015914104</c:v>
                </c:pt>
                <c:pt idx="21">
                  <c:v>-2.6810694791765202E-2</c:v>
                </c:pt>
                <c:pt idx="22">
                  <c:v>-0.14904154348521001</c:v>
                </c:pt>
                <c:pt idx="23">
                  <c:v>-6.4673125649551799E-2</c:v>
                </c:pt>
                <c:pt idx="24">
                  <c:v>0.51779562947916302</c:v>
                </c:pt>
                <c:pt idx="25">
                  <c:v>1.13090679633828</c:v>
                </c:pt>
                <c:pt idx="26">
                  <c:v>1.48294063797954</c:v>
                </c:pt>
                <c:pt idx="27">
                  <c:v>2.15155296070568</c:v>
                </c:pt>
                <c:pt idx="28">
                  <c:v>2.3734804813136399</c:v>
                </c:pt>
                <c:pt idx="29">
                  <c:v>2.2953965341671099</c:v>
                </c:pt>
                <c:pt idx="30">
                  <c:v>2.78753263287431</c:v>
                </c:pt>
                <c:pt idx="31">
                  <c:v>3.0228764417018401</c:v>
                </c:pt>
                <c:pt idx="32">
                  <c:v>4.5023311750222499</c:v>
                </c:pt>
                <c:pt idx="33">
                  <c:v>4.3908718881755897</c:v>
                </c:pt>
                <c:pt idx="34">
                  <c:v>4.6150964537026997</c:v>
                </c:pt>
                <c:pt idx="35">
                  <c:v>4.6732686643839703</c:v>
                </c:pt>
                <c:pt idx="36">
                  <c:v>4.7503697537700003</c:v>
                </c:pt>
                <c:pt idx="37">
                  <c:v>4.5837230710666796</c:v>
                </c:pt>
                <c:pt idx="38">
                  <c:v>4.8930220744818698</c:v>
                </c:pt>
                <c:pt idx="39">
                  <c:v>4.3562889843387804</c:v>
                </c:pt>
                <c:pt idx="40">
                  <c:v>3.7324203016566901</c:v>
                </c:pt>
                <c:pt idx="41">
                  <c:v>4.2020435015616098</c:v>
                </c:pt>
                <c:pt idx="42">
                  <c:v>3.7496136163854601</c:v>
                </c:pt>
                <c:pt idx="43">
                  <c:v>3.44981458400652</c:v>
                </c:pt>
                <c:pt idx="44">
                  <c:v>2.9550135801346502</c:v>
                </c:pt>
                <c:pt idx="45">
                  <c:v>2.87835960554836</c:v>
                </c:pt>
                <c:pt idx="46">
                  <c:v>3.1073020390590802</c:v>
                </c:pt>
                <c:pt idx="47">
                  <c:v>3.47067147913525</c:v>
                </c:pt>
                <c:pt idx="48">
                  <c:v>3.0313662336059002</c:v>
                </c:pt>
                <c:pt idx="49">
                  <c:v>3.9894395781779601</c:v>
                </c:pt>
                <c:pt idx="50">
                  <c:v>3.5133839595206302</c:v>
                </c:pt>
                <c:pt idx="51">
                  <c:v>3.7214808327685498</c:v>
                </c:pt>
                <c:pt idx="52">
                  <c:v>4.6993388976161201</c:v>
                </c:pt>
                <c:pt idx="53">
                  <c:v>4.97145892225846</c:v>
                </c:pt>
                <c:pt idx="54">
                  <c:v>5.0822751492607603</c:v>
                </c:pt>
                <c:pt idx="55">
                  <c:v>5.5477908912817702</c:v>
                </c:pt>
                <c:pt idx="56">
                  <c:v>5.8386314981973797</c:v>
                </c:pt>
                <c:pt idx="57">
                  <c:v>6.0316486687589101</c:v>
                </c:pt>
                <c:pt idx="58">
                  <c:v>5.8497502336680398</c:v>
                </c:pt>
                <c:pt idx="59">
                  <c:v>5.7496564006988899</c:v>
                </c:pt>
                <c:pt idx="60">
                  <c:v>6.1981020982969799</c:v>
                </c:pt>
                <c:pt idx="61">
                  <c:v>4.8862382569113603</c:v>
                </c:pt>
                <c:pt idx="62">
                  <c:v>5.6178369438216302</c:v>
                </c:pt>
                <c:pt idx="63">
                  <c:v>5.4054054054053999</c:v>
                </c:pt>
                <c:pt idx="64">
                  <c:v>4.6548361387245798</c:v>
                </c:pt>
                <c:pt idx="65">
                  <c:v>4.1226143422691601</c:v>
                </c:pt>
                <c:pt idx="66">
                  <c:v>3.5943525237467502</c:v>
                </c:pt>
                <c:pt idx="67">
                  <c:v>3.1549797726036402</c:v>
                </c:pt>
                <c:pt idx="68">
                  <c:v>2.5388661790318801</c:v>
                </c:pt>
                <c:pt idx="69">
                  <c:v>2.3461386505705</c:v>
                </c:pt>
                <c:pt idx="70">
                  <c:v>2.6313702083417301</c:v>
                </c:pt>
                <c:pt idx="71">
                  <c:v>1.8251435511198</c:v>
                </c:pt>
                <c:pt idx="72">
                  <c:v>1.3042312457181899</c:v>
                </c:pt>
                <c:pt idx="73">
                  <c:v>1.24442379845882</c:v>
                </c:pt>
                <c:pt idx="74">
                  <c:v>0.44467772574553099</c:v>
                </c:pt>
                <c:pt idx="75">
                  <c:v>0.43528476170638403</c:v>
                </c:pt>
                <c:pt idx="76">
                  <c:v>0.73283810591165999</c:v>
                </c:pt>
                <c:pt idx="77">
                  <c:v>0.90014007384078099</c:v>
                </c:pt>
                <c:pt idx="78">
                  <c:v>1.53821651802897</c:v>
                </c:pt>
                <c:pt idx="79">
                  <c:v>2.2762247770761901</c:v>
                </c:pt>
                <c:pt idx="80">
                  <c:v>2.7179926788942401</c:v>
                </c:pt>
                <c:pt idx="81">
                  <c:v>3.1692867836174199</c:v>
                </c:pt>
                <c:pt idx="82">
                  <c:v>2.7574255915857901</c:v>
                </c:pt>
                <c:pt idx="83">
                  <c:v>3.0361146743755798</c:v>
                </c:pt>
                <c:pt idx="84">
                  <c:v>3.86792105604265</c:v>
                </c:pt>
                <c:pt idx="85">
                  <c:v>4.8550797709338003</c:v>
                </c:pt>
                <c:pt idx="86">
                  <c:v>4.6400727128098698</c:v>
                </c:pt>
                <c:pt idx="87">
                  <c:v>5.6770961437429701</c:v>
                </c:pt>
                <c:pt idx="88">
                  <c:v>5.3605359595534203</c:v>
                </c:pt>
                <c:pt idx="89">
                  <c:v>5.5170347869888401</c:v>
                </c:pt>
                <c:pt idx="90">
                  <c:v>5.7580781609704701</c:v>
                </c:pt>
                <c:pt idx="91">
                  <c:v>5.0095425620266498</c:v>
                </c:pt>
                <c:pt idx="92">
                  <c:v>4.8544812722192496</c:v>
                </c:pt>
                <c:pt idx="93">
                  <c:v>4.5210586517525799</c:v>
                </c:pt>
                <c:pt idx="94">
                  <c:v>5.1020948888764197</c:v>
                </c:pt>
                <c:pt idx="95">
                  <c:v>5.4232795194643</c:v>
                </c:pt>
                <c:pt idx="96">
                  <c:v>4.3515518212530599</c:v>
                </c:pt>
                <c:pt idx="97">
                  <c:v>3.8406902695918301</c:v>
                </c:pt>
                <c:pt idx="98">
                  <c:v>4.6045927704156897</c:v>
                </c:pt>
                <c:pt idx="99">
                  <c:v>3.00414249604921</c:v>
                </c:pt>
                <c:pt idx="100">
                  <c:v>2.6067372418784398</c:v>
                </c:pt>
                <c:pt idx="101">
                  <c:v>1.46238194347752</c:v>
                </c:pt>
                <c:pt idx="102">
                  <c:v>-0.29778879324600999</c:v>
                </c:pt>
                <c:pt idx="103">
                  <c:v>-0.66188972734572704</c:v>
                </c:pt>
                <c:pt idx="104">
                  <c:v>-0.99073077033924095</c:v>
                </c:pt>
                <c:pt idx="105">
                  <c:v>-0.97271003409793799</c:v>
                </c:pt>
                <c:pt idx="106">
                  <c:v>-1.2926110005892</c:v>
                </c:pt>
                <c:pt idx="107">
                  <c:v>-1.61297188818319</c:v>
                </c:pt>
                <c:pt idx="108">
                  <c:v>-0.94161616573224005</c:v>
                </c:pt>
                <c:pt idx="109">
                  <c:v>-0.89722512035982604</c:v>
                </c:pt>
                <c:pt idx="110">
                  <c:v>-1.43600595079671</c:v>
                </c:pt>
                <c:pt idx="111">
                  <c:v>-0.88172329448375997</c:v>
                </c:pt>
                <c:pt idx="112">
                  <c:v>-0.20286416063055199</c:v>
                </c:pt>
                <c:pt idx="113">
                  <c:v>0.88242348634208401</c:v>
                </c:pt>
                <c:pt idx="114">
                  <c:v>2.5697164778425199</c:v>
                </c:pt>
                <c:pt idx="115">
                  <c:v>2.8627997671641099</c:v>
                </c:pt>
                <c:pt idx="116">
                  <c:v>3.4022605521567701</c:v>
                </c:pt>
                <c:pt idx="117">
                  <c:v>3.3746859605827901</c:v>
                </c:pt>
                <c:pt idx="118">
                  <c:v>2.6359879453697901</c:v>
                </c:pt>
                <c:pt idx="119">
                  <c:v>2.6474234756170998</c:v>
                </c:pt>
                <c:pt idx="120">
                  <c:v>2.1726199126146799</c:v>
                </c:pt>
                <c:pt idx="121">
                  <c:v>1.9382594679577301</c:v>
                </c:pt>
                <c:pt idx="122">
                  <c:v>2.2721260590087602</c:v>
                </c:pt>
                <c:pt idx="123">
                  <c:v>2.4993036354235501</c:v>
                </c:pt>
                <c:pt idx="124">
                  <c:v>2.6188530233377199</c:v>
                </c:pt>
                <c:pt idx="125">
                  <c:v>2.2452368288208602</c:v>
                </c:pt>
                <c:pt idx="126">
                  <c:v>1.3069545312059501</c:v>
                </c:pt>
                <c:pt idx="127">
                  <c:v>1.4881398274125099</c:v>
                </c:pt>
                <c:pt idx="128">
                  <c:v>0.84629198641521997</c:v>
                </c:pt>
                <c:pt idx="129">
                  <c:v>0.72776635950552604</c:v>
                </c:pt>
                <c:pt idx="130">
                  <c:v>1.4015637665249301</c:v>
                </c:pt>
                <c:pt idx="131">
                  <c:v>1.19940992159028</c:v>
                </c:pt>
                <c:pt idx="132">
                  <c:v>1.20524266921696</c:v>
                </c:pt>
                <c:pt idx="133">
                  <c:v>1.11132956851391</c:v>
                </c:pt>
                <c:pt idx="134">
                  <c:v>1.12955129614617</c:v>
                </c:pt>
                <c:pt idx="135">
                  <c:v>0.28448781701905601</c:v>
                </c:pt>
                <c:pt idx="136">
                  <c:v>-0.66714445644837606</c:v>
                </c:pt>
                <c:pt idx="137">
                  <c:v>-0.89417112789935704</c:v>
                </c:pt>
                <c:pt idx="138">
                  <c:v>-0.38516315082323299</c:v>
                </c:pt>
                <c:pt idx="139">
                  <c:v>-0.34993784815208201</c:v>
                </c:pt>
                <c:pt idx="140">
                  <c:v>-1.0914922614912499</c:v>
                </c:pt>
                <c:pt idx="141">
                  <c:v>-2.2138817752472399</c:v>
                </c:pt>
                <c:pt idx="142">
                  <c:v>-2.9243581417948699</c:v>
                </c:pt>
                <c:pt idx="143">
                  <c:v>-2.5875038013798801</c:v>
                </c:pt>
                <c:pt idx="144">
                  <c:v>-2.7681000554213799</c:v>
                </c:pt>
                <c:pt idx="145">
                  <c:v>-2.7922770937969998</c:v>
                </c:pt>
                <c:pt idx="146">
                  <c:v>-3.7425276541063099</c:v>
                </c:pt>
                <c:pt idx="147">
                  <c:v>-2.7646466796290201</c:v>
                </c:pt>
                <c:pt idx="148">
                  <c:v>-2.16632053212876</c:v>
                </c:pt>
                <c:pt idx="149">
                  <c:v>-1.2995450742332499</c:v>
                </c:pt>
                <c:pt idx="150">
                  <c:v>-1.70892440070546</c:v>
                </c:pt>
                <c:pt idx="151">
                  <c:v>-1.4659943187742199</c:v>
                </c:pt>
                <c:pt idx="152">
                  <c:v>0.27402352341110497</c:v>
                </c:pt>
                <c:pt idx="153">
                  <c:v>1.8689627479014299</c:v>
                </c:pt>
                <c:pt idx="154">
                  <c:v>2.6686903584096</c:v>
                </c:pt>
                <c:pt idx="155">
                  <c:v>2.65222433405506</c:v>
                </c:pt>
                <c:pt idx="156">
                  <c:v>3.42760014474382</c:v>
                </c:pt>
                <c:pt idx="157">
                  <c:v>3.8753648177623798</c:v>
                </c:pt>
                <c:pt idx="158">
                  <c:v>5.0096102532442996</c:v>
                </c:pt>
                <c:pt idx="159">
                  <c:v>3.9137664893927999</c:v>
                </c:pt>
                <c:pt idx="160">
                  <c:v>3.8717097178442801</c:v>
                </c:pt>
                <c:pt idx="161">
                  <c:v>3.2685365691383601</c:v>
                </c:pt>
                <c:pt idx="162">
                  <c:v>4.2558047616609702</c:v>
                </c:pt>
                <c:pt idx="163">
                  <c:v>4.0301473314661802</c:v>
                </c:pt>
                <c:pt idx="164">
                  <c:v>3.2984877361804799</c:v>
                </c:pt>
                <c:pt idx="165">
                  <c:v>2.5919938994511198</c:v>
                </c:pt>
                <c:pt idx="166">
                  <c:v>1.8534633516858099</c:v>
                </c:pt>
                <c:pt idx="167">
                  <c:v>2.1559818616289701</c:v>
                </c:pt>
                <c:pt idx="168">
                  <c:v>1.40632114969814</c:v>
                </c:pt>
                <c:pt idx="169">
                  <c:v>0.75210660082533798</c:v>
                </c:pt>
                <c:pt idx="170">
                  <c:v>0.24182647540291799</c:v>
                </c:pt>
                <c:pt idx="171">
                  <c:v>1.6952889725673701</c:v>
                </c:pt>
                <c:pt idx="172">
                  <c:v>1.8814047388471</c:v>
                </c:pt>
                <c:pt idx="173">
                  <c:v>2.0375999275910202</c:v>
                </c:pt>
                <c:pt idx="174">
                  <c:v>1.48454561201119</c:v>
                </c:pt>
                <c:pt idx="175">
                  <c:v>1.03901354813089</c:v>
                </c:pt>
                <c:pt idx="176">
                  <c:v>1.86182118808417</c:v>
                </c:pt>
                <c:pt idx="177">
                  <c:v>2.3658067394339701</c:v>
                </c:pt>
                <c:pt idx="178">
                  <c:v>2.9345903100389399</c:v>
                </c:pt>
                <c:pt idx="179">
                  <c:v>2.0625513838924698</c:v>
                </c:pt>
                <c:pt idx="180">
                  <c:v>2.7144986356977201</c:v>
                </c:pt>
                <c:pt idx="181">
                  <c:v>3.2424363931587799</c:v>
                </c:pt>
                <c:pt idx="182">
                  <c:v>3.48978299177426</c:v>
                </c:pt>
                <c:pt idx="183">
                  <c:v>2.92614590623795</c:v>
                </c:pt>
                <c:pt idx="184">
                  <c:v>2.0975811957544099</c:v>
                </c:pt>
                <c:pt idx="185">
                  <c:v>2.57907314179181</c:v>
                </c:pt>
                <c:pt idx="186">
                  <c:v>2.3447100884530201</c:v>
                </c:pt>
                <c:pt idx="187">
                  <c:v>2.65367260581804</c:v>
                </c:pt>
                <c:pt idx="188">
                  <c:v>1.97156945127602</c:v>
                </c:pt>
                <c:pt idx="189">
                  <c:v>2.1624678041498302</c:v>
                </c:pt>
                <c:pt idx="190">
                  <c:v>2.47853540188322</c:v>
                </c:pt>
                <c:pt idx="191">
                  <c:v>3.0750787349217501</c:v>
                </c:pt>
                <c:pt idx="192">
                  <c:v>3.022155889759</c:v>
                </c:pt>
                <c:pt idx="193">
                  <c:v>3.27535748570503</c:v>
                </c:pt>
                <c:pt idx="194">
                  <c:v>4.0375049200453201</c:v>
                </c:pt>
                <c:pt idx="195">
                  <c:v>4.0167393586947702</c:v>
                </c:pt>
                <c:pt idx="196">
                  <c:v>5.6597414563783</c:v>
                </c:pt>
                <c:pt idx="197">
                  <c:v>5.0691761342745201</c:v>
                </c:pt>
                <c:pt idx="198">
                  <c:v>5.6617696649306302</c:v>
                </c:pt>
                <c:pt idx="199">
                  <c:v>6.4490149050359102</c:v>
                </c:pt>
                <c:pt idx="200">
                  <c:v>6.3890677308294404</c:v>
                </c:pt>
                <c:pt idx="201">
                  <c:v>6.0054098360212702</c:v>
                </c:pt>
                <c:pt idx="202">
                  <c:v>6.22969936443873</c:v>
                </c:pt>
                <c:pt idx="203">
                  <c:v>6.8062997152708897</c:v>
                </c:pt>
                <c:pt idx="204">
                  <c:v>6.1916166224995699</c:v>
                </c:pt>
                <c:pt idx="205">
                  <c:v>5.4974280824507202</c:v>
                </c:pt>
                <c:pt idx="206">
                  <c:v>4.6915509642442599</c:v>
                </c:pt>
                <c:pt idx="207">
                  <c:v>4.2347803195740301</c:v>
                </c:pt>
                <c:pt idx="208">
                  <c:v>3.4593600204725301</c:v>
                </c:pt>
                <c:pt idx="209">
                  <c:v>3.5481952758126201</c:v>
                </c:pt>
                <c:pt idx="210">
                  <c:v>2.8965172728247999</c:v>
                </c:pt>
                <c:pt idx="211">
                  <c:v>2.0161963108545198</c:v>
                </c:pt>
                <c:pt idx="212">
                  <c:v>1.7597480095426401</c:v>
                </c:pt>
                <c:pt idx="213">
                  <c:v>1.6918227208818799</c:v>
                </c:pt>
                <c:pt idx="214">
                  <c:v>0.53567203515391204</c:v>
                </c:pt>
                <c:pt idx="215">
                  <c:v>-0.55422716721444298</c:v>
                </c:pt>
                <c:pt idx="216">
                  <c:v>-0.284694769447423</c:v>
                </c:pt>
                <c:pt idx="217">
                  <c:v>-2.6212309885177199E-2</c:v>
                </c:pt>
                <c:pt idx="218">
                  <c:v>-0.96516168554934401</c:v>
                </c:pt>
                <c:pt idx="219">
                  <c:v>-0.92638324844192299</c:v>
                </c:pt>
                <c:pt idx="220">
                  <c:v>-2.2569429201092199</c:v>
                </c:pt>
                <c:pt idx="221">
                  <c:v>-3.10819860087692</c:v>
                </c:pt>
                <c:pt idx="222">
                  <c:v>-3.1648311546588399</c:v>
                </c:pt>
                <c:pt idx="223">
                  <c:v>-3.5949881931780898</c:v>
                </c:pt>
                <c:pt idx="224">
                  <c:v>-4.2085690209989597</c:v>
                </c:pt>
                <c:pt idx="225">
                  <c:v>-5.1911101796320098</c:v>
                </c:pt>
                <c:pt idx="226">
                  <c:v>-5.3677591130080504</c:v>
                </c:pt>
                <c:pt idx="227">
                  <c:v>-5.5917086355121697</c:v>
                </c:pt>
                <c:pt idx="228">
                  <c:v>-6.1354615846970697</c:v>
                </c:pt>
                <c:pt idx="229">
                  <c:v>-7.0049566980309903</c:v>
                </c:pt>
                <c:pt idx="230">
                  <c:v>-7.2645736038746502</c:v>
                </c:pt>
                <c:pt idx="231">
                  <c:v>-8.3914915928095795</c:v>
                </c:pt>
                <c:pt idx="232">
                  <c:v>-8.0296564357737896</c:v>
                </c:pt>
                <c:pt idx="233">
                  <c:v>-7.9499111674290797</c:v>
                </c:pt>
                <c:pt idx="234">
                  <c:v>-8.4104822538178592</c:v>
                </c:pt>
                <c:pt idx="235">
                  <c:v>-8.8052168616215791</c:v>
                </c:pt>
                <c:pt idx="236">
                  <c:v>-8.3036603501623798</c:v>
                </c:pt>
                <c:pt idx="237">
                  <c:v>-7.7646682408687901</c:v>
                </c:pt>
                <c:pt idx="238">
                  <c:v>-7.53550305930617</c:v>
                </c:pt>
                <c:pt idx="239">
                  <c:v>-6.92523706231845</c:v>
                </c:pt>
                <c:pt idx="240">
                  <c:v>-6.7526801319887904</c:v>
                </c:pt>
                <c:pt idx="241">
                  <c:v>-5.7359762784180504</c:v>
                </c:pt>
                <c:pt idx="242">
                  <c:v>-3.7469147194783798</c:v>
                </c:pt>
                <c:pt idx="243">
                  <c:v>-1.9846317279864101</c:v>
                </c:pt>
                <c:pt idx="244">
                  <c:v>3.7854803318274198E-2</c:v>
                </c:pt>
                <c:pt idx="245">
                  <c:v>0.77582597988342505</c:v>
                </c:pt>
                <c:pt idx="246">
                  <c:v>1.95663182834496</c:v>
                </c:pt>
                <c:pt idx="247">
                  <c:v>3.08706270665671</c:v>
                </c:pt>
                <c:pt idx="248">
                  <c:v>3.4620979690241001</c:v>
                </c:pt>
                <c:pt idx="249">
                  <c:v>3.3685906486648398</c:v>
                </c:pt>
                <c:pt idx="250">
                  <c:v>3.5656780048012702</c:v>
                </c:pt>
                <c:pt idx="251">
                  <c:v>3.9402811776785098</c:v>
                </c:pt>
                <c:pt idx="252">
                  <c:v>4.7421907820639202</c:v>
                </c:pt>
                <c:pt idx="253">
                  <c:v>4.7830225072252004</c:v>
                </c:pt>
                <c:pt idx="254">
                  <c:v>4.0767329126815604</c:v>
                </c:pt>
                <c:pt idx="255">
                  <c:v>4.4439399211812001</c:v>
                </c:pt>
                <c:pt idx="256">
                  <c:v>3.20040069343061</c:v>
                </c:pt>
                <c:pt idx="257">
                  <c:v>4.5270134492453398</c:v>
                </c:pt>
                <c:pt idx="258">
                  <c:v>5.2510622611125104</c:v>
                </c:pt>
                <c:pt idx="259">
                  <c:v>6.7171987873066001</c:v>
                </c:pt>
                <c:pt idx="260">
                  <c:v>7.9011544096264998</c:v>
                </c:pt>
                <c:pt idx="261">
                  <c:v>10.0103115456862</c:v>
                </c:pt>
                <c:pt idx="262">
                  <c:v>11.3032683331196</c:v>
                </c:pt>
                <c:pt idx="263">
                  <c:v>11.232427600323801</c:v>
                </c:pt>
                <c:pt idx="264">
                  <c:v>11.524416453718301</c:v>
                </c:pt>
                <c:pt idx="265">
                  <c:v>11.954851131718801</c:v>
                </c:pt>
                <c:pt idx="266">
                  <c:v>13.194807850081</c:v>
                </c:pt>
                <c:pt idx="267">
                  <c:v>12.7897340286277</c:v>
                </c:pt>
                <c:pt idx="268">
                  <c:v>13.732658866180399</c:v>
                </c:pt>
                <c:pt idx="269">
                  <c:v>13.0321944244861</c:v>
                </c:pt>
                <c:pt idx="270">
                  <c:v>11.730320964395499</c:v>
                </c:pt>
                <c:pt idx="271">
                  <c:v>10.4063438519975</c:v>
                </c:pt>
                <c:pt idx="272">
                  <c:v>9.3171031420827095</c:v>
                </c:pt>
                <c:pt idx="273">
                  <c:v>8.2155258444531398</c:v>
                </c:pt>
                <c:pt idx="274">
                  <c:v>7.2271671862840403</c:v>
                </c:pt>
                <c:pt idx="275">
                  <c:v>7.0894357851274004</c:v>
                </c:pt>
                <c:pt idx="276">
                  <c:v>6.6943470605188402</c:v>
                </c:pt>
                <c:pt idx="277">
                  <c:v>6.4142596770075198</c:v>
                </c:pt>
                <c:pt idx="278">
                  <c:v>4.9762092738736401</c:v>
                </c:pt>
                <c:pt idx="279">
                  <c:v>4.89301351101133</c:v>
                </c:pt>
                <c:pt idx="280">
                  <c:v>4.1581279577008399</c:v>
                </c:pt>
                <c:pt idx="281">
                  <c:v>3.4092304747437301</c:v>
                </c:pt>
                <c:pt idx="282">
                  <c:v>3.94368335042323</c:v>
                </c:pt>
                <c:pt idx="283">
                  <c:v>4.4410334871670303</c:v>
                </c:pt>
                <c:pt idx="284">
                  <c:v>5.0563316988823299</c:v>
                </c:pt>
                <c:pt idx="285">
                  <c:v>5.2037247439302599</c:v>
                </c:pt>
                <c:pt idx="286">
                  <c:v>6.1121793260610904</c:v>
                </c:pt>
                <c:pt idx="287">
                  <c:v>6.2653138181518901</c:v>
                </c:pt>
                <c:pt idx="288">
                  <c:v>6.2882213622652596</c:v>
                </c:pt>
                <c:pt idx="289">
                  <c:v>6.3207310708447899</c:v>
                </c:pt>
                <c:pt idx="290">
                  <c:v>7.2420979506773104</c:v>
                </c:pt>
                <c:pt idx="291">
                  <c:v>7.5204588066110096</c:v>
                </c:pt>
                <c:pt idx="292">
                  <c:v>7.6169820490997102</c:v>
                </c:pt>
                <c:pt idx="293">
                  <c:v>8.0843854866500902</c:v>
                </c:pt>
                <c:pt idx="294">
                  <c:v>8.2138296568509297</c:v>
                </c:pt>
                <c:pt idx="295">
                  <c:v>7.9854140376167404</c:v>
                </c:pt>
                <c:pt idx="296">
                  <c:v>7.4814259476542997</c:v>
                </c:pt>
                <c:pt idx="297">
                  <c:v>7.6268774973138997</c:v>
                </c:pt>
                <c:pt idx="298">
                  <c:v>6.9032572825898502</c:v>
                </c:pt>
                <c:pt idx="299">
                  <c:v>7.1732359729535702</c:v>
                </c:pt>
                <c:pt idx="300">
                  <c:v>7.0094569257625903</c:v>
                </c:pt>
                <c:pt idx="301">
                  <c:v>6.8578424126651996</c:v>
                </c:pt>
                <c:pt idx="302">
                  <c:v>5.9601576534305698</c:v>
                </c:pt>
                <c:pt idx="303">
                  <c:v>5.7210925080414299</c:v>
                </c:pt>
                <c:pt idx="304">
                  <c:v>5.9549543341478701</c:v>
                </c:pt>
                <c:pt idx="305">
                  <c:v>5.5972346909280102</c:v>
                </c:pt>
                <c:pt idx="306">
                  <c:v>5.7432584633418102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4899840"/>
        <c:axId val="34901376"/>
      </c:lineChart>
      <c:catAx>
        <c:axId val="348998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>
            <a:solidFill>
              <a:schemeClr val="tx2"/>
            </a:solidFill>
          </a:ln>
        </c:spPr>
        <c:txPr>
          <a:bodyPr rot="2700000"/>
          <a:lstStyle/>
          <a:p>
            <a:pPr>
              <a:defRPr/>
            </a:pPr>
            <a:endParaRPr lang="en-US"/>
          </a:p>
        </c:txPr>
        <c:crossAx val="34901376"/>
        <c:crosses val="autoZero"/>
        <c:auto val="1"/>
        <c:lblAlgn val="ctr"/>
        <c:lblOffset val="100"/>
        <c:tickLblSkip val="24"/>
        <c:tickMarkSkip val="24"/>
        <c:noMultiLvlLbl val="0"/>
      </c:catAx>
      <c:valAx>
        <c:axId val="34901376"/>
        <c:scaling>
          <c:orientation val="minMax"/>
          <c:max val="15"/>
          <c:min val="-9"/>
        </c:scaling>
        <c:delete val="0"/>
        <c:axPos val="l"/>
        <c:majorGridlines>
          <c:spPr>
            <a:ln>
              <a:solidFill>
                <a:schemeClr val="tx2">
                  <a:lumMod val="65000"/>
                </a:schemeClr>
              </a:solidFill>
            </a:ln>
          </c:spPr>
        </c:majorGridlines>
        <c:numFmt formatCode="#,##0" sourceLinked="0"/>
        <c:majorTickMark val="out"/>
        <c:minorTickMark val="none"/>
        <c:tickLblPos val="nextTo"/>
        <c:spPr>
          <a:ln>
            <a:solidFill>
              <a:schemeClr val="tx2"/>
            </a:solidFill>
          </a:ln>
        </c:spPr>
        <c:crossAx val="34899840"/>
        <c:crosses val="autoZero"/>
        <c:crossBetween val="between"/>
        <c:majorUnit val="3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8.8681651255539853E-2"/>
          <c:y val="5.2186243810125404E-2"/>
          <c:w val="0.57532460645524264"/>
          <c:h val="0.13382565738072699"/>
        </c:manualLayout>
      </c:layout>
      <c:overlay val="0"/>
      <c:spPr>
        <a:ln>
          <a:noFill/>
        </a:ln>
      </c:sp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0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379745143841"/>
          <c:y val="3.0831228624714786E-2"/>
          <c:w val="0.82619381795831548"/>
          <c:h val="0.7955543057117859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Actual Supply</c:v>
                </c:pt>
              </c:strCache>
            </c:strRef>
          </c:tx>
          <c:spPr>
            <a:ln w="50800">
              <a:solidFill>
                <a:srgbClr val="FF0000"/>
              </a:solidFill>
            </a:ln>
          </c:spPr>
          <c:marker>
            <c:symbol val="none"/>
          </c:marker>
          <c:cat>
            <c:numRef>
              <c:f>Sheet1!$A$2:$A$312</c:f>
              <c:numCache>
                <c:formatCode>General</c:formatCode>
                <c:ptCount val="311"/>
                <c:pt idx="0" formatCode="0">
                  <c:v>1990</c:v>
                </c:pt>
                <c:pt idx="12" formatCode="0">
                  <c:v>1991</c:v>
                </c:pt>
                <c:pt idx="24" formatCode="0">
                  <c:v>1992</c:v>
                </c:pt>
                <c:pt idx="36" formatCode="0">
                  <c:v>1993</c:v>
                </c:pt>
                <c:pt idx="48" formatCode="0">
                  <c:v>1994</c:v>
                </c:pt>
                <c:pt idx="60" formatCode="0">
                  <c:v>1995</c:v>
                </c:pt>
                <c:pt idx="72" formatCode="0">
                  <c:v>1996</c:v>
                </c:pt>
                <c:pt idx="84" formatCode="0">
                  <c:v>1997</c:v>
                </c:pt>
                <c:pt idx="96" formatCode="0">
                  <c:v>1998</c:v>
                </c:pt>
                <c:pt idx="108" formatCode="0">
                  <c:v>1999</c:v>
                </c:pt>
                <c:pt idx="120" formatCode="0">
                  <c:v>2000</c:v>
                </c:pt>
                <c:pt idx="132" formatCode="0">
                  <c:v>2001</c:v>
                </c:pt>
                <c:pt idx="144" formatCode="0">
                  <c:v>2002</c:v>
                </c:pt>
                <c:pt idx="156" formatCode="0">
                  <c:v>2003</c:v>
                </c:pt>
                <c:pt idx="168" formatCode="0">
                  <c:v>2004</c:v>
                </c:pt>
                <c:pt idx="180" formatCode="0">
                  <c:v>2005</c:v>
                </c:pt>
                <c:pt idx="192" formatCode="0">
                  <c:v>2006</c:v>
                </c:pt>
                <c:pt idx="204" formatCode="0">
                  <c:v>2007</c:v>
                </c:pt>
                <c:pt idx="216" formatCode="0">
                  <c:v>2008</c:v>
                </c:pt>
                <c:pt idx="228" formatCode="0">
                  <c:v>2009</c:v>
                </c:pt>
                <c:pt idx="240" formatCode="0">
                  <c:v>2010</c:v>
                </c:pt>
                <c:pt idx="252" formatCode="0">
                  <c:v>2011</c:v>
                </c:pt>
                <c:pt idx="264" formatCode="0">
                  <c:v>2012</c:v>
                </c:pt>
                <c:pt idx="276" formatCode="0">
                  <c:v>2013</c:v>
                </c:pt>
                <c:pt idx="288" formatCode="0">
                  <c:v>2014</c:v>
                </c:pt>
                <c:pt idx="300" formatCode="0">
                  <c:v>2015</c:v>
                </c:pt>
              </c:numCache>
            </c:numRef>
          </c:cat>
          <c:val>
            <c:numRef>
              <c:f>Sheet1!$B$2:$B$312</c:f>
              <c:numCache>
                <c:formatCode>_(#,##0_);_(\-#,##0_)</c:formatCode>
                <c:ptCount val="311"/>
                <c:pt idx="0">
                  <c:v>8462723</c:v>
                </c:pt>
                <c:pt idx="1">
                  <c:v>8491283</c:v>
                </c:pt>
                <c:pt idx="2">
                  <c:v>8524732</c:v>
                </c:pt>
                <c:pt idx="3">
                  <c:v>8553922</c:v>
                </c:pt>
                <c:pt idx="4">
                  <c:v>8587805</c:v>
                </c:pt>
                <c:pt idx="5">
                  <c:v>8622965</c:v>
                </c:pt>
                <c:pt idx="6">
                  <c:v>8655887</c:v>
                </c:pt>
                <c:pt idx="7">
                  <c:v>8679912</c:v>
                </c:pt>
                <c:pt idx="8">
                  <c:v>8704092</c:v>
                </c:pt>
                <c:pt idx="9">
                  <c:v>8718011</c:v>
                </c:pt>
                <c:pt idx="10">
                  <c:v>8732621</c:v>
                </c:pt>
                <c:pt idx="11">
                  <c:v>8749919</c:v>
                </c:pt>
                <c:pt idx="12">
                  <c:v>8762009</c:v>
                </c:pt>
                <c:pt idx="13">
                  <c:v>8772509</c:v>
                </c:pt>
                <c:pt idx="14">
                  <c:v>8786149</c:v>
                </c:pt>
                <c:pt idx="15">
                  <c:v>8799349</c:v>
                </c:pt>
                <c:pt idx="16">
                  <c:v>8811439</c:v>
                </c:pt>
                <c:pt idx="17">
                  <c:v>8820769</c:v>
                </c:pt>
                <c:pt idx="18">
                  <c:v>8824737</c:v>
                </c:pt>
                <c:pt idx="19">
                  <c:v>8826194</c:v>
                </c:pt>
                <c:pt idx="20">
                  <c:v>8824784</c:v>
                </c:pt>
                <c:pt idx="21">
                  <c:v>8828101</c:v>
                </c:pt>
                <c:pt idx="22">
                  <c:v>8830171</c:v>
                </c:pt>
                <c:pt idx="23">
                  <c:v>8830109</c:v>
                </c:pt>
                <c:pt idx="24">
                  <c:v>8839905</c:v>
                </c:pt>
                <c:pt idx="25">
                  <c:v>8845505</c:v>
                </c:pt>
                <c:pt idx="26">
                  <c:v>8847861</c:v>
                </c:pt>
                <c:pt idx="27">
                  <c:v>8850141</c:v>
                </c:pt>
                <c:pt idx="28">
                  <c:v>8850327</c:v>
                </c:pt>
                <c:pt idx="29">
                  <c:v>8850207</c:v>
                </c:pt>
                <c:pt idx="30">
                  <c:v>8850083</c:v>
                </c:pt>
                <c:pt idx="31">
                  <c:v>8852470</c:v>
                </c:pt>
                <c:pt idx="32">
                  <c:v>8858410</c:v>
                </c:pt>
                <c:pt idx="33">
                  <c:v>8864548</c:v>
                </c:pt>
                <c:pt idx="34">
                  <c:v>8870488</c:v>
                </c:pt>
                <c:pt idx="35">
                  <c:v>8876626</c:v>
                </c:pt>
                <c:pt idx="36">
                  <c:v>8878114</c:v>
                </c:pt>
                <c:pt idx="37">
                  <c:v>8879458</c:v>
                </c:pt>
                <c:pt idx="38">
                  <c:v>8880946</c:v>
                </c:pt>
                <c:pt idx="39">
                  <c:v>8882386</c:v>
                </c:pt>
                <c:pt idx="40">
                  <c:v>8883874</c:v>
                </c:pt>
                <c:pt idx="41">
                  <c:v>8886724</c:v>
                </c:pt>
                <c:pt idx="42">
                  <c:v>8886662</c:v>
                </c:pt>
                <c:pt idx="43">
                  <c:v>8889886</c:v>
                </c:pt>
                <c:pt idx="44">
                  <c:v>8893786</c:v>
                </c:pt>
                <c:pt idx="45">
                  <c:v>8897816</c:v>
                </c:pt>
                <c:pt idx="46">
                  <c:v>8901716</c:v>
                </c:pt>
                <c:pt idx="47">
                  <c:v>8907265</c:v>
                </c:pt>
                <c:pt idx="48">
                  <c:v>8912814</c:v>
                </c:pt>
                <c:pt idx="49">
                  <c:v>8913626</c:v>
                </c:pt>
                <c:pt idx="50">
                  <c:v>8914525</c:v>
                </c:pt>
                <c:pt idx="51">
                  <c:v>8914255</c:v>
                </c:pt>
                <c:pt idx="52">
                  <c:v>8913976</c:v>
                </c:pt>
                <c:pt idx="53">
                  <c:v>8912596</c:v>
                </c:pt>
                <c:pt idx="54">
                  <c:v>8914177</c:v>
                </c:pt>
                <c:pt idx="55">
                  <c:v>8912472</c:v>
                </c:pt>
                <c:pt idx="56">
                  <c:v>8909862</c:v>
                </c:pt>
                <c:pt idx="57">
                  <c:v>8907165</c:v>
                </c:pt>
                <c:pt idx="58">
                  <c:v>8904555</c:v>
                </c:pt>
                <c:pt idx="59">
                  <c:v>8900339</c:v>
                </c:pt>
                <c:pt idx="60">
                  <c:v>8896123</c:v>
                </c:pt>
                <c:pt idx="61">
                  <c:v>8892315</c:v>
                </c:pt>
                <c:pt idx="62">
                  <c:v>8888099</c:v>
                </c:pt>
                <c:pt idx="63">
                  <c:v>8885159</c:v>
                </c:pt>
                <c:pt idx="64">
                  <c:v>8885004</c:v>
                </c:pt>
                <c:pt idx="65">
                  <c:v>8888484</c:v>
                </c:pt>
                <c:pt idx="66">
                  <c:v>8893940</c:v>
                </c:pt>
                <c:pt idx="67">
                  <c:v>8899396</c:v>
                </c:pt>
                <c:pt idx="68">
                  <c:v>8910616</c:v>
                </c:pt>
                <c:pt idx="69">
                  <c:v>8922210</c:v>
                </c:pt>
                <c:pt idx="70">
                  <c:v>8939670</c:v>
                </c:pt>
                <c:pt idx="71">
                  <c:v>8957712</c:v>
                </c:pt>
                <c:pt idx="72">
                  <c:v>8975754</c:v>
                </c:pt>
                <c:pt idx="73">
                  <c:v>8998882</c:v>
                </c:pt>
                <c:pt idx="74">
                  <c:v>9028425</c:v>
                </c:pt>
                <c:pt idx="75">
                  <c:v>9057015</c:v>
                </c:pt>
                <c:pt idx="76">
                  <c:v>9083675</c:v>
                </c:pt>
                <c:pt idx="77">
                  <c:v>9148925</c:v>
                </c:pt>
                <c:pt idx="78">
                  <c:v>9216381</c:v>
                </c:pt>
                <c:pt idx="79">
                  <c:v>9284953</c:v>
                </c:pt>
                <c:pt idx="80">
                  <c:v>9353953</c:v>
                </c:pt>
                <c:pt idx="81">
                  <c:v>9427516</c:v>
                </c:pt>
                <c:pt idx="82">
                  <c:v>9492466</c:v>
                </c:pt>
                <c:pt idx="83">
                  <c:v>9559581</c:v>
                </c:pt>
                <c:pt idx="84">
                  <c:v>9632896</c:v>
                </c:pt>
                <c:pt idx="85">
                  <c:v>9699676</c:v>
                </c:pt>
                <c:pt idx="86">
                  <c:v>9772340</c:v>
                </c:pt>
                <c:pt idx="87">
                  <c:v>9849080</c:v>
                </c:pt>
                <c:pt idx="88">
                  <c:v>9928378</c:v>
                </c:pt>
                <c:pt idx="89">
                  <c:v>9967288</c:v>
                </c:pt>
                <c:pt idx="90">
                  <c:v>10014005</c:v>
                </c:pt>
                <c:pt idx="91">
                  <c:v>10059606</c:v>
                </c:pt>
                <c:pt idx="92">
                  <c:v>10091796</c:v>
                </c:pt>
                <c:pt idx="93">
                  <c:v>10135816</c:v>
                </c:pt>
                <c:pt idx="94">
                  <c:v>10178416</c:v>
                </c:pt>
                <c:pt idx="95">
                  <c:v>10226559</c:v>
                </c:pt>
                <c:pt idx="96">
                  <c:v>10269742</c:v>
                </c:pt>
                <c:pt idx="97">
                  <c:v>10309278</c:v>
                </c:pt>
                <c:pt idx="98">
                  <c:v>10354259</c:v>
                </c:pt>
                <c:pt idx="99">
                  <c:v>10397039</c:v>
                </c:pt>
                <c:pt idx="100">
                  <c:v>10445492</c:v>
                </c:pt>
                <c:pt idx="101">
                  <c:v>10496522</c:v>
                </c:pt>
                <c:pt idx="102">
                  <c:v>10543704</c:v>
                </c:pt>
                <c:pt idx="103">
                  <c:v>10592436</c:v>
                </c:pt>
                <c:pt idx="104">
                  <c:v>10634166</c:v>
                </c:pt>
                <c:pt idx="105">
                  <c:v>10675210</c:v>
                </c:pt>
                <c:pt idx="106">
                  <c:v>10719340</c:v>
                </c:pt>
                <c:pt idx="107">
                  <c:v>10762647</c:v>
                </c:pt>
                <c:pt idx="108">
                  <c:v>10807845</c:v>
                </c:pt>
                <c:pt idx="109">
                  <c:v>10846625</c:v>
                </c:pt>
                <c:pt idx="110">
                  <c:v>10890211</c:v>
                </c:pt>
                <c:pt idx="111">
                  <c:v>10928671</c:v>
                </c:pt>
                <c:pt idx="112">
                  <c:v>10974706</c:v>
                </c:pt>
                <c:pt idx="113">
                  <c:v>11013496</c:v>
                </c:pt>
                <c:pt idx="114">
                  <c:v>11050727</c:v>
                </c:pt>
                <c:pt idx="115">
                  <c:v>11088268</c:v>
                </c:pt>
                <c:pt idx="116">
                  <c:v>11131828</c:v>
                </c:pt>
                <c:pt idx="117">
                  <c:v>11165246</c:v>
                </c:pt>
                <c:pt idx="118">
                  <c:v>11196806</c:v>
                </c:pt>
                <c:pt idx="119">
                  <c:v>11227589</c:v>
                </c:pt>
                <c:pt idx="120">
                  <c:v>11259891</c:v>
                </c:pt>
                <c:pt idx="121">
                  <c:v>11288983</c:v>
                </c:pt>
                <c:pt idx="122">
                  <c:v>11319146</c:v>
                </c:pt>
                <c:pt idx="123">
                  <c:v>11346386</c:v>
                </c:pt>
                <c:pt idx="124">
                  <c:v>11363994</c:v>
                </c:pt>
                <c:pt idx="125">
                  <c:v>11387544</c:v>
                </c:pt>
                <c:pt idx="126">
                  <c:v>11414080</c:v>
                </c:pt>
                <c:pt idx="127">
                  <c:v>11441174</c:v>
                </c:pt>
                <c:pt idx="128">
                  <c:v>11467394</c:v>
                </c:pt>
                <c:pt idx="129">
                  <c:v>11510608</c:v>
                </c:pt>
                <c:pt idx="130">
                  <c:v>11550658</c:v>
                </c:pt>
                <c:pt idx="131">
                  <c:v>11592043</c:v>
                </c:pt>
                <c:pt idx="132">
                  <c:v>11628778</c:v>
                </c:pt>
                <c:pt idx="133">
                  <c:v>11660362</c:v>
                </c:pt>
                <c:pt idx="134">
                  <c:v>11695919</c:v>
                </c:pt>
                <c:pt idx="135">
                  <c:v>11732879</c:v>
                </c:pt>
                <c:pt idx="136">
                  <c:v>11774481</c:v>
                </c:pt>
                <c:pt idx="137">
                  <c:v>11802471</c:v>
                </c:pt>
                <c:pt idx="138">
                  <c:v>11835641</c:v>
                </c:pt>
                <c:pt idx="139">
                  <c:v>11874143</c:v>
                </c:pt>
                <c:pt idx="140">
                  <c:v>11912093</c:v>
                </c:pt>
                <c:pt idx="141">
                  <c:v>11932956</c:v>
                </c:pt>
                <c:pt idx="142">
                  <c:v>11962326</c:v>
                </c:pt>
                <c:pt idx="143">
                  <c:v>11991063</c:v>
                </c:pt>
                <c:pt idx="144">
                  <c:v>12022063</c:v>
                </c:pt>
                <c:pt idx="145">
                  <c:v>12047011</c:v>
                </c:pt>
                <c:pt idx="146">
                  <c:v>12069083</c:v>
                </c:pt>
                <c:pt idx="147">
                  <c:v>12088913</c:v>
                </c:pt>
                <c:pt idx="148">
                  <c:v>12114271</c:v>
                </c:pt>
                <c:pt idx="149">
                  <c:v>12138961</c:v>
                </c:pt>
                <c:pt idx="150">
                  <c:v>12158026</c:v>
                </c:pt>
                <c:pt idx="151">
                  <c:v>12171077</c:v>
                </c:pt>
                <c:pt idx="152">
                  <c:v>12183017</c:v>
                </c:pt>
                <c:pt idx="153">
                  <c:v>12197556</c:v>
                </c:pt>
                <c:pt idx="154">
                  <c:v>12201276</c:v>
                </c:pt>
                <c:pt idx="155">
                  <c:v>12206732</c:v>
                </c:pt>
                <c:pt idx="156">
                  <c:v>12205244</c:v>
                </c:pt>
                <c:pt idx="157">
                  <c:v>12209808</c:v>
                </c:pt>
                <c:pt idx="158">
                  <c:v>12212071</c:v>
                </c:pt>
                <c:pt idx="159">
                  <c:v>12210931</c:v>
                </c:pt>
                <c:pt idx="160">
                  <c:v>12201476</c:v>
                </c:pt>
                <c:pt idx="161">
                  <c:v>12197486</c:v>
                </c:pt>
                <c:pt idx="162">
                  <c:v>12193363</c:v>
                </c:pt>
                <c:pt idx="163">
                  <c:v>12181366</c:v>
                </c:pt>
                <c:pt idx="164">
                  <c:v>12166216</c:v>
                </c:pt>
                <c:pt idx="165">
                  <c:v>12151243</c:v>
                </c:pt>
                <c:pt idx="166">
                  <c:v>12124543</c:v>
                </c:pt>
                <c:pt idx="167">
                  <c:v>12096953</c:v>
                </c:pt>
                <c:pt idx="168">
                  <c:v>12073114</c:v>
                </c:pt>
                <c:pt idx="169">
                  <c:v>12047018</c:v>
                </c:pt>
                <c:pt idx="170">
                  <c:v>12023396</c:v>
                </c:pt>
                <c:pt idx="171">
                  <c:v>12005456</c:v>
                </c:pt>
                <c:pt idx="172">
                  <c:v>11991754</c:v>
                </c:pt>
                <c:pt idx="173">
                  <c:v>11974654</c:v>
                </c:pt>
                <c:pt idx="174">
                  <c:v>11956984</c:v>
                </c:pt>
                <c:pt idx="175">
                  <c:v>11945452</c:v>
                </c:pt>
                <c:pt idx="176">
                  <c:v>11937832</c:v>
                </c:pt>
                <c:pt idx="177">
                  <c:v>11929958</c:v>
                </c:pt>
                <c:pt idx="178">
                  <c:v>11930948</c:v>
                </c:pt>
                <c:pt idx="179">
                  <c:v>11931971</c:v>
                </c:pt>
                <c:pt idx="180">
                  <c:v>11933924</c:v>
                </c:pt>
                <c:pt idx="181">
                  <c:v>11939720</c:v>
                </c:pt>
                <c:pt idx="182">
                  <c:v>11948679</c:v>
                </c:pt>
                <c:pt idx="183">
                  <c:v>11958339</c:v>
                </c:pt>
                <c:pt idx="184">
                  <c:v>11963795</c:v>
                </c:pt>
                <c:pt idx="185">
                  <c:v>11970365</c:v>
                </c:pt>
                <c:pt idx="186">
                  <c:v>11979293</c:v>
                </c:pt>
                <c:pt idx="187">
                  <c:v>11988221</c:v>
                </c:pt>
                <c:pt idx="188">
                  <c:v>11996861</c:v>
                </c:pt>
                <c:pt idx="189">
                  <c:v>12001759</c:v>
                </c:pt>
                <c:pt idx="190">
                  <c:v>12008809</c:v>
                </c:pt>
                <c:pt idx="191">
                  <c:v>12016094</c:v>
                </c:pt>
                <c:pt idx="192">
                  <c:v>12023379</c:v>
                </c:pt>
                <c:pt idx="193">
                  <c:v>12028139</c:v>
                </c:pt>
                <c:pt idx="194">
                  <c:v>12030185</c:v>
                </c:pt>
                <c:pt idx="195">
                  <c:v>12028565</c:v>
                </c:pt>
                <c:pt idx="196">
                  <c:v>12025124</c:v>
                </c:pt>
                <c:pt idx="197">
                  <c:v>12019004</c:v>
                </c:pt>
                <c:pt idx="198">
                  <c:v>12010541</c:v>
                </c:pt>
                <c:pt idx="199">
                  <c:v>12002078</c:v>
                </c:pt>
                <c:pt idx="200">
                  <c:v>11993888</c:v>
                </c:pt>
                <c:pt idx="201">
                  <c:v>11989455</c:v>
                </c:pt>
                <c:pt idx="202">
                  <c:v>11985765</c:v>
                </c:pt>
                <c:pt idx="203">
                  <c:v>11985424</c:v>
                </c:pt>
                <c:pt idx="204">
                  <c:v>11985083</c:v>
                </c:pt>
                <c:pt idx="205">
                  <c:v>11986567</c:v>
                </c:pt>
                <c:pt idx="206">
                  <c:v>11993604</c:v>
                </c:pt>
                <c:pt idx="207">
                  <c:v>12000414</c:v>
                </c:pt>
                <c:pt idx="208">
                  <c:v>12015697</c:v>
                </c:pt>
                <c:pt idx="209">
                  <c:v>12032137</c:v>
                </c:pt>
                <c:pt idx="210">
                  <c:v>12049125</c:v>
                </c:pt>
                <c:pt idx="211">
                  <c:v>12065462</c:v>
                </c:pt>
                <c:pt idx="212">
                  <c:v>12082682</c:v>
                </c:pt>
                <c:pt idx="213">
                  <c:v>12104785</c:v>
                </c:pt>
                <c:pt idx="214">
                  <c:v>12126355</c:v>
                </c:pt>
                <c:pt idx="215">
                  <c:v>12148675</c:v>
                </c:pt>
                <c:pt idx="216">
                  <c:v>12176172</c:v>
                </c:pt>
                <c:pt idx="217">
                  <c:v>12198712</c:v>
                </c:pt>
                <c:pt idx="218">
                  <c:v>12218955</c:v>
                </c:pt>
                <c:pt idx="219">
                  <c:v>12242175</c:v>
                </c:pt>
                <c:pt idx="220">
                  <c:v>12259380</c:v>
                </c:pt>
                <c:pt idx="221">
                  <c:v>12276540</c:v>
                </c:pt>
                <c:pt idx="222">
                  <c:v>12296783</c:v>
                </c:pt>
                <c:pt idx="223">
                  <c:v>12315569</c:v>
                </c:pt>
                <c:pt idx="224">
                  <c:v>12345119</c:v>
                </c:pt>
                <c:pt idx="225">
                  <c:v>12375096</c:v>
                </c:pt>
                <c:pt idx="226">
                  <c:v>12410436</c:v>
                </c:pt>
                <c:pt idx="227">
                  <c:v>12435949</c:v>
                </c:pt>
                <c:pt idx="228">
                  <c:v>12456285</c:v>
                </c:pt>
                <c:pt idx="229">
                  <c:v>12483249</c:v>
                </c:pt>
                <c:pt idx="230">
                  <c:v>12513102</c:v>
                </c:pt>
                <c:pt idx="231">
                  <c:v>12540312</c:v>
                </c:pt>
                <c:pt idx="232">
                  <c:v>12568429</c:v>
                </c:pt>
                <c:pt idx="233">
                  <c:v>12604849</c:v>
                </c:pt>
                <c:pt idx="234">
                  <c:v>12640065</c:v>
                </c:pt>
                <c:pt idx="235">
                  <c:v>12679404</c:v>
                </c:pt>
                <c:pt idx="236">
                  <c:v>12708624</c:v>
                </c:pt>
                <c:pt idx="237">
                  <c:v>12734943</c:v>
                </c:pt>
                <c:pt idx="238">
                  <c:v>12753903</c:v>
                </c:pt>
                <c:pt idx="239">
                  <c:v>12780997</c:v>
                </c:pt>
                <c:pt idx="240">
                  <c:v>12811811</c:v>
                </c:pt>
                <c:pt idx="241">
                  <c:v>12831047</c:v>
                </c:pt>
                <c:pt idx="242">
                  <c:v>12855351</c:v>
                </c:pt>
                <c:pt idx="243">
                  <c:v>12876891</c:v>
                </c:pt>
                <c:pt idx="244">
                  <c:v>12806335</c:v>
                </c:pt>
                <c:pt idx="245">
                  <c:v>12734515</c:v>
                </c:pt>
                <c:pt idx="246">
                  <c:v>12655651</c:v>
                </c:pt>
                <c:pt idx="247">
                  <c:v>12574772</c:v>
                </c:pt>
                <c:pt idx="248">
                  <c:v>12492572</c:v>
                </c:pt>
                <c:pt idx="249">
                  <c:v>12411197</c:v>
                </c:pt>
                <c:pt idx="250">
                  <c:v>12418817</c:v>
                </c:pt>
                <c:pt idx="251">
                  <c:v>12426691</c:v>
                </c:pt>
                <c:pt idx="252">
                  <c:v>12427001</c:v>
                </c:pt>
                <c:pt idx="253">
                  <c:v>12427281</c:v>
                </c:pt>
                <c:pt idx="254">
                  <c:v>12424584</c:v>
                </c:pt>
                <c:pt idx="255">
                  <c:v>12422004</c:v>
                </c:pt>
                <c:pt idx="256">
                  <c:v>12512059</c:v>
                </c:pt>
                <c:pt idx="257">
                  <c:v>12593539</c:v>
                </c:pt>
                <c:pt idx="258">
                  <c:v>12682447</c:v>
                </c:pt>
                <c:pt idx="259">
                  <c:v>12771293</c:v>
                </c:pt>
                <c:pt idx="260">
                  <c:v>12857273</c:v>
                </c:pt>
                <c:pt idx="261">
                  <c:v>12942802</c:v>
                </c:pt>
                <c:pt idx="262">
                  <c:v>12942952</c:v>
                </c:pt>
                <c:pt idx="263">
                  <c:v>12949214</c:v>
                </c:pt>
                <c:pt idx="264">
                  <c:v>12962110</c:v>
                </c:pt>
                <c:pt idx="265">
                  <c:v>12973758</c:v>
                </c:pt>
                <c:pt idx="266">
                  <c:v>12986716</c:v>
                </c:pt>
                <c:pt idx="267">
                  <c:v>12999346</c:v>
                </c:pt>
                <c:pt idx="268">
                  <c:v>13016179</c:v>
                </c:pt>
                <c:pt idx="269">
                  <c:v>13032409</c:v>
                </c:pt>
                <c:pt idx="270">
                  <c:v>13048994</c:v>
                </c:pt>
                <c:pt idx="271">
                  <c:v>13076119</c:v>
                </c:pt>
                <c:pt idx="272">
                  <c:v>13102729</c:v>
                </c:pt>
                <c:pt idx="273">
                  <c:v>13130071</c:v>
                </c:pt>
                <c:pt idx="274">
                  <c:v>13152331</c:v>
                </c:pt>
                <c:pt idx="275">
                  <c:v>13168358</c:v>
                </c:pt>
                <c:pt idx="276">
                  <c:v>13181378</c:v>
                </c:pt>
                <c:pt idx="277">
                  <c:v>13194062</c:v>
                </c:pt>
                <c:pt idx="278">
                  <c:v>13206183</c:v>
                </c:pt>
                <c:pt idx="279">
                  <c:v>13217883</c:v>
                </c:pt>
                <c:pt idx="280">
                  <c:v>13225726</c:v>
                </c:pt>
                <c:pt idx="281">
                  <c:v>13233316</c:v>
                </c:pt>
                <c:pt idx="282">
                  <c:v>13244352</c:v>
                </c:pt>
                <c:pt idx="283">
                  <c:v>13244910</c:v>
                </c:pt>
                <c:pt idx="284">
                  <c:v>13269090</c:v>
                </c:pt>
                <c:pt idx="285">
                  <c:v>13295471</c:v>
                </c:pt>
                <c:pt idx="286">
                  <c:v>13328981</c:v>
                </c:pt>
                <c:pt idx="287">
                  <c:v>13364476</c:v>
                </c:pt>
                <c:pt idx="288">
                  <c:v>13395910</c:v>
                </c:pt>
                <c:pt idx="289">
                  <c:v>13410022</c:v>
                </c:pt>
                <c:pt idx="290">
                  <c:v>13442200</c:v>
                </c:pt>
                <c:pt idx="291">
                  <c:v>13473250</c:v>
                </c:pt>
                <c:pt idx="292">
                  <c:v>13505893</c:v>
                </c:pt>
                <c:pt idx="293">
                  <c:v>13541233</c:v>
                </c:pt>
                <c:pt idx="294">
                  <c:v>13570528</c:v>
                </c:pt>
                <c:pt idx="295">
                  <c:v>13599761</c:v>
                </c:pt>
                <c:pt idx="296">
                  <c:v>13604291</c:v>
                </c:pt>
                <c:pt idx="297">
                  <c:v>13614552</c:v>
                </c:pt>
                <c:pt idx="298">
                  <c:v>13616952</c:v>
                </c:pt>
                <c:pt idx="299">
                  <c:v>13622067</c:v>
                </c:pt>
                <c:pt idx="300">
                  <c:v>13631460</c:v>
                </c:pt>
                <c:pt idx="301">
                  <c:v>13663352</c:v>
                </c:pt>
                <c:pt idx="302">
                  <c:v>13683874</c:v>
                </c:pt>
                <c:pt idx="303">
                  <c:v>13703944</c:v>
                </c:pt>
                <c:pt idx="304">
                  <c:v>13728372</c:v>
                </c:pt>
                <c:pt idx="305">
                  <c:v>13754742</c:v>
                </c:pt>
                <c:pt idx="306">
                  <c:v>13786083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Actual Demand</c:v>
                </c:pt>
              </c:strCache>
            </c:strRef>
          </c:tx>
          <c:spPr>
            <a:ln w="50800">
              <a:solidFill>
                <a:srgbClr val="FFFF00"/>
              </a:solidFill>
            </a:ln>
          </c:spPr>
          <c:marker>
            <c:symbol val="none"/>
          </c:marker>
          <c:cat>
            <c:numRef>
              <c:f>Sheet1!$A$2:$A$312</c:f>
              <c:numCache>
                <c:formatCode>General</c:formatCode>
                <c:ptCount val="311"/>
                <c:pt idx="0" formatCode="0">
                  <c:v>1990</c:v>
                </c:pt>
                <c:pt idx="12" formatCode="0">
                  <c:v>1991</c:v>
                </c:pt>
                <c:pt idx="24" formatCode="0">
                  <c:v>1992</c:v>
                </c:pt>
                <c:pt idx="36" formatCode="0">
                  <c:v>1993</c:v>
                </c:pt>
                <c:pt idx="48" formatCode="0">
                  <c:v>1994</c:v>
                </c:pt>
                <c:pt idx="60" formatCode="0">
                  <c:v>1995</c:v>
                </c:pt>
                <c:pt idx="72" formatCode="0">
                  <c:v>1996</c:v>
                </c:pt>
                <c:pt idx="84" formatCode="0">
                  <c:v>1997</c:v>
                </c:pt>
                <c:pt idx="96" formatCode="0">
                  <c:v>1998</c:v>
                </c:pt>
                <c:pt idx="108" formatCode="0">
                  <c:v>1999</c:v>
                </c:pt>
                <c:pt idx="120" formatCode="0">
                  <c:v>2000</c:v>
                </c:pt>
                <c:pt idx="132" formatCode="0">
                  <c:v>2001</c:v>
                </c:pt>
                <c:pt idx="144" formatCode="0">
                  <c:v>2002</c:v>
                </c:pt>
                <c:pt idx="156" formatCode="0">
                  <c:v>2003</c:v>
                </c:pt>
                <c:pt idx="168" formatCode="0">
                  <c:v>2004</c:v>
                </c:pt>
                <c:pt idx="180" formatCode="0">
                  <c:v>2005</c:v>
                </c:pt>
                <c:pt idx="192" formatCode="0">
                  <c:v>2006</c:v>
                </c:pt>
                <c:pt idx="204" formatCode="0">
                  <c:v>2007</c:v>
                </c:pt>
                <c:pt idx="216" formatCode="0">
                  <c:v>2008</c:v>
                </c:pt>
                <c:pt idx="228" formatCode="0">
                  <c:v>2009</c:v>
                </c:pt>
                <c:pt idx="240" formatCode="0">
                  <c:v>2010</c:v>
                </c:pt>
                <c:pt idx="252" formatCode="0">
                  <c:v>2011</c:v>
                </c:pt>
                <c:pt idx="264" formatCode="0">
                  <c:v>2012</c:v>
                </c:pt>
                <c:pt idx="276" formatCode="0">
                  <c:v>2013</c:v>
                </c:pt>
                <c:pt idx="288" formatCode="0">
                  <c:v>2014</c:v>
                </c:pt>
                <c:pt idx="300" formatCode="0">
                  <c:v>2015</c:v>
                </c:pt>
              </c:numCache>
            </c:numRef>
          </c:cat>
          <c:val>
            <c:numRef>
              <c:f>Sheet1!$C$2:$C$312</c:f>
              <c:numCache>
                <c:formatCode>_(#,##0_);_(\-#,##0_)</c:formatCode>
                <c:ptCount val="311"/>
                <c:pt idx="0">
                  <c:v>5374646</c:v>
                </c:pt>
                <c:pt idx="1">
                  <c:v>5387204</c:v>
                </c:pt>
                <c:pt idx="2">
                  <c:v>5409885</c:v>
                </c:pt>
                <c:pt idx="3">
                  <c:v>5412106</c:v>
                </c:pt>
                <c:pt idx="4">
                  <c:v>5401654</c:v>
                </c:pt>
                <c:pt idx="5">
                  <c:v>5379100</c:v>
                </c:pt>
                <c:pt idx="6">
                  <c:v>5380178</c:v>
                </c:pt>
                <c:pt idx="7">
                  <c:v>5393194</c:v>
                </c:pt>
                <c:pt idx="8">
                  <c:v>5356987</c:v>
                </c:pt>
                <c:pt idx="9">
                  <c:v>5344882</c:v>
                </c:pt>
                <c:pt idx="10">
                  <c:v>5352199</c:v>
                </c:pt>
                <c:pt idx="11">
                  <c:v>5362351</c:v>
                </c:pt>
                <c:pt idx="12">
                  <c:v>5354236</c:v>
                </c:pt>
                <c:pt idx="13">
                  <c:v>5340670</c:v>
                </c:pt>
                <c:pt idx="14">
                  <c:v>5338447</c:v>
                </c:pt>
                <c:pt idx="15">
                  <c:v>5338609</c:v>
                </c:pt>
                <c:pt idx="16">
                  <c:v>5352435</c:v>
                </c:pt>
                <c:pt idx="17">
                  <c:v>5350056</c:v>
                </c:pt>
                <c:pt idx="18">
                  <c:v>5360009</c:v>
                </c:pt>
                <c:pt idx="19">
                  <c:v>5361979</c:v>
                </c:pt>
                <c:pt idx="20">
                  <c:v>5324997</c:v>
                </c:pt>
                <c:pt idx="21">
                  <c:v>5343449</c:v>
                </c:pt>
                <c:pt idx="22">
                  <c:v>5344222</c:v>
                </c:pt>
                <c:pt idx="23">
                  <c:v>5358883</c:v>
                </c:pt>
                <c:pt idx="24">
                  <c:v>5381960</c:v>
                </c:pt>
                <c:pt idx="25">
                  <c:v>5401068</c:v>
                </c:pt>
                <c:pt idx="26">
                  <c:v>5417613</c:v>
                </c:pt>
                <c:pt idx="27">
                  <c:v>5453472</c:v>
                </c:pt>
                <c:pt idx="28">
                  <c:v>5479474</c:v>
                </c:pt>
                <c:pt idx="29">
                  <c:v>5472861</c:v>
                </c:pt>
                <c:pt idx="30">
                  <c:v>5509421</c:v>
                </c:pt>
                <c:pt idx="31">
                  <c:v>5524065</c:v>
                </c:pt>
                <c:pt idx="32">
                  <c:v>5564746</c:v>
                </c:pt>
                <c:pt idx="33">
                  <c:v>5578073</c:v>
                </c:pt>
                <c:pt idx="34">
                  <c:v>5590863</c:v>
                </c:pt>
                <c:pt idx="35">
                  <c:v>5609318</c:v>
                </c:pt>
                <c:pt idx="36">
                  <c:v>5637623</c:v>
                </c:pt>
                <c:pt idx="37">
                  <c:v>5648638</c:v>
                </c:pt>
                <c:pt idx="38">
                  <c:v>5682698</c:v>
                </c:pt>
                <c:pt idx="39">
                  <c:v>5691041</c:v>
                </c:pt>
                <c:pt idx="40">
                  <c:v>5683991</c:v>
                </c:pt>
                <c:pt idx="41">
                  <c:v>5702833</c:v>
                </c:pt>
                <c:pt idx="42">
                  <c:v>5716003</c:v>
                </c:pt>
                <c:pt idx="43">
                  <c:v>5714635</c:v>
                </c:pt>
                <c:pt idx="44">
                  <c:v>5729185</c:v>
                </c:pt>
                <c:pt idx="45">
                  <c:v>5738630</c:v>
                </c:pt>
                <c:pt idx="46">
                  <c:v>5764588</c:v>
                </c:pt>
                <c:pt idx="47">
                  <c:v>5803999</c:v>
                </c:pt>
                <c:pt idx="48">
                  <c:v>5808520</c:v>
                </c:pt>
                <c:pt idx="49">
                  <c:v>5873987</c:v>
                </c:pt>
                <c:pt idx="50">
                  <c:v>5882353</c:v>
                </c:pt>
                <c:pt idx="51">
                  <c:v>5902832</c:v>
                </c:pt>
                <c:pt idx="52">
                  <c:v>5951101</c:v>
                </c:pt>
                <c:pt idx="53">
                  <c:v>5986347</c:v>
                </c:pt>
                <c:pt idx="54">
                  <c:v>6006506</c:v>
                </c:pt>
                <c:pt idx="55">
                  <c:v>6031671</c:v>
                </c:pt>
                <c:pt idx="56">
                  <c:v>6063691</c:v>
                </c:pt>
                <c:pt idx="57">
                  <c:v>6084764</c:v>
                </c:pt>
                <c:pt idx="58">
                  <c:v>6101802</c:v>
                </c:pt>
                <c:pt idx="59">
                  <c:v>6137709</c:v>
                </c:pt>
                <c:pt idx="60">
                  <c:v>6168538</c:v>
                </c:pt>
                <c:pt idx="61">
                  <c:v>6161004</c:v>
                </c:pt>
                <c:pt idx="62">
                  <c:v>6212814</c:v>
                </c:pt>
                <c:pt idx="63">
                  <c:v>6221904</c:v>
                </c:pt>
                <c:pt idx="64">
                  <c:v>6228115</c:v>
                </c:pt>
                <c:pt idx="65">
                  <c:v>6233141</c:v>
                </c:pt>
                <c:pt idx="66">
                  <c:v>6222401</c:v>
                </c:pt>
                <c:pt idx="67">
                  <c:v>6221969</c:v>
                </c:pt>
                <c:pt idx="68">
                  <c:v>6217640</c:v>
                </c:pt>
                <c:pt idx="69">
                  <c:v>6227521</c:v>
                </c:pt>
                <c:pt idx="70">
                  <c:v>6262363</c:v>
                </c:pt>
                <c:pt idx="71">
                  <c:v>6249731</c:v>
                </c:pt>
                <c:pt idx="72">
                  <c:v>6248990</c:v>
                </c:pt>
                <c:pt idx="73">
                  <c:v>6237673</c:v>
                </c:pt>
                <c:pt idx="74">
                  <c:v>6240441</c:v>
                </c:pt>
                <c:pt idx="75">
                  <c:v>6248987</c:v>
                </c:pt>
                <c:pt idx="76">
                  <c:v>6273757</c:v>
                </c:pt>
                <c:pt idx="77">
                  <c:v>6289248</c:v>
                </c:pt>
                <c:pt idx="78">
                  <c:v>6318115</c:v>
                </c:pt>
                <c:pt idx="79">
                  <c:v>6363595</c:v>
                </c:pt>
                <c:pt idx="80">
                  <c:v>6386635</c:v>
                </c:pt>
                <c:pt idx="81">
                  <c:v>6424889</c:v>
                </c:pt>
                <c:pt idx="82">
                  <c:v>6435043</c:v>
                </c:pt>
                <c:pt idx="83">
                  <c:v>6439480</c:v>
                </c:pt>
                <c:pt idx="84">
                  <c:v>6490696</c:v>
                </c:pt>
                <c:pt idx="85">
                  <c:v>6540517</c:v>
                </c:pt>
                <c:pt idx="86">
                  <c:v>6530002</c:v>
                </c:pt>
                <c:pt idx="87">
                  <c:v>6603748</c:v>
                </c:pt>
                <c:pt idx="88">
                  <c:v>6610064</c:v>
                </c:pt>
                <c:pt idx="89">
                  <c:v>6636228</c:v>
                </c:pt>
                <c:pt idx="90">
                  <c:v>6681917</c:v>
                </c:pt>
                <c:pt idx="91">
                  <c:v>6682382</c:v>
                </c:pt>
                <c:pt idx="92">
                  <c:v>6696673</c:v>
                </c:pt>
                <c:pt idx="93">
                  <c:v>6715362</c:v>
                </c:pt>
                <c:pt idx="94">
                  <c:v>6763365</c:v>
                </c:pt>
                <c:pt idx="95">
                  <c:v>6788711</c:v>
                </c:pt>
                <c:pt idx="96">
                  <c:v>6773142</c:v>
                </c:pt>
                <c:pt idx="97">
                  <c:v>6791718</c:v>
                </c:pt>
                <c:pt idx="98">
                  <c:v>6830682</c:v>
                </c:pt>
                <c:pt idx="99">
                  <c:v>6802134</c:v>
                </c:pt>
                <c:pt idx="100">
                  <c:v>6782371</c:v>
                </c:pt>
                <c:pt idx="101">
                  <c:v>6733275</c:v>
                </c:pt>
                <c:pt idx="102">
                  <c:v>6662019</c:v>
                </c:pt>
                <c:pt idx="103">
                  <c:v>6638152</c:v>
                </c:pt>
                <c:pt idx="104">
                  <c:v>6630327</c:v>
                </c:pt>
                <c:pt idx="105">
                  <c:v>6650041</c:v>
                </c:pt>
                <c:pt idx="106">
                  <c:v>6675941</c:v>
                </c:pt>
                <c:pt idx="107">
                  <c:v>6679211</c:v>
                </c:pt>
                <c:pt idx="108">
                  <c:v>6709365</c:v>
                </c:pt>
                <c:pt idx="109">
                  <c:v>6730781</c:v>
                </c:pt>
                <c:pt idx="110">
                  <c:v>6732593</c:v>
                </c:pt>
                <c:pt idx="111">
                  <c:v>6742158</c:v>
                </c:pt>
                <c:pt idx="112">
                  <c:v>6768612</c:v>
                </c:pt>
                <c:pt idx="113">
                  <c:v>6792691</c:v>
                </c:pt>
                <c:pt idx="114">
                  <c:v>6833214</c:v>
                </c:pt>
                <c:pt idx="115">
                  <c:v>6828189</c:v>
                </c:pt>
                <c:pt idx="116">
                  <c:v>6855908</c:v>
                </c:pt>
                <c:pt idx="117">
                  <c:v>6874459</c:v>
                </c:pt>
                <c:pt idx="118">
                  <c:v>6851918</c:v>
                </c:pt>
                <c:pt idx="119">
                  <c:v>6856038</c:v>
                </c:pt>
                <c:pt idx="120">
                  <c:v>6855134</c:v>
                </c:pt>
                <c:pt idx="121">
                  <c:v>6861241</c:v>
                </c:pt>
                <c:pt idx="122">
                  <c:v>6885566</c:v>
                </c:pt>
                <c:pt idx="123">
                  <c:v>6910665</c:v>
                </c:pt>
                <c:pt idx="124">
                  <c:v>6945872</c:v>
                </c:pt>
                <c:pt idx="125">
                  <c:v>6945203</c:v>
                </c:pt>
                <c:pt idx="126">
                  <c:v>6922521</c:v>
                </c:pt>
                <c:pt idx="127">
                  <c:v>6929802</c:v>
                </c:pt>
                <c:pt idx="128">
                  <c:v>6913929</c:v>
                </c:pt>
                <c:pt idx="129">
                  <c:v>6924489</c:v>
                </c:pt>
                <c:pt idx="130">
                  <c:v>6947952</c:v>
                </c:pt>
                <c:pt idx="131">
                  <c:v>6938270</c:v>
                </c:pt>
                <c:pt idx="132">
                  <c:v>6937755</c:v>
                </c:pt>
                <c:pt idx="133">
                  <c:v>6937492</c:v>
                </c:pt>
                <c:pt idx="134">
                  <c:v>6963342</c:v>
                </c:pt>
                <c:pt idx="135">
                  <c:v>6930325</c:v>
                </c:pt>
                <c:pt idx="136">
                  <c:v>6899533</c:v>
                </c:pt>
                <c:pt idx="137">
                  <c:v>6883101</c:v>
                </c:pt>
                <c:pt idx="138">
                  <c:v>6895858</c:v>
                </c:pt>
                <c:pt idx="139">
                  <c:v>6905552</c:v>
                </c:pt>
                <c:pt idx="140">
                  <c:v>6838464</c:v>
                </c:pt>
                <c:pt idx="141">
                  <c:v>6771189</c:v>
                </c:pt>
                <c:pt idx="142">
                  <c:v>6744769</c:v>
                </c:pt>
                <c:pt idx="143">
                  <c:v>6758742</c:v>
                </c:pt>
                <c:pt idx="144">
                  <c:v>6745711</c:v>
                </c:pt>
                <c:pt idx="145">
                  <c:v>6743778</c:v>
                </c:pt>
                <c:pt idx="146">
                  <c:v>6702737</c:v>
                </c:pt>
                <c:pt idx="147">
                  <c:v>6738726</c:v>
                </c:pt>
                <c:pt idx="148">
                  <c:v>6750067</c:v>
                </c:pt>
                <c:pt idx="149">
                  <c:v>6793652</c:v>
                </c:pt>
                <c:pt idx="150">
                  <c:v>6778013</c:v>
                </c:pt>
                <c:pt idx="151">
                  <c:v>6804317</c:v>
                </c:pt>
                <c:pt idx="152">
                  <c:v>6857203</c:v>
                </c:pt>
                <c:pt idx="153">
                  <c:v>6897740</c:v>
                </c:pt>
                <c:pt idx="154">
                  <c:v>6924766</c:v>
                </c:pt>
                <c:pt idx="155">
                  <c:v>6937999</c:v>
                </c:pt>
                <c:pt idx="156">
                  <c:v>6976927</c:v>
                </c:pt>
                <c:pt idx="157">
                  <c:v>7005124</c:v>
                </c:pt>
                <c:pt idx="158">
                  <c:v>7038518</c:v>
                </c:pt>
                <c:pt idx="159">
                  <c:v>7002464</c:v>
                </c:pt>
                <c:pt idx="160">
                  <c:v>7011410</c:v>
                </c:pt>
                <c:pt idx="161">
                  <c:v>7015705</c:v>
                </c:pt>
                <c:pt idx="162">
                  <c:v>7066472</c:v>
                </c:pt>
                <c:pt idx="163">
                  <c:v>7078541</c:v>
                </c:pt>
                <c:pt idx="164">
                  <c:v>7083387</c:v>
                </c:pt>
                <c:pt idx="165">
                  <c:v>7076529</c:v>
                </c:pt>
                <c:pt idx="166">
                  <c:v>7053114</c:v>
                </c:pt>
                <c:pt idx="167">
                  <c:v>7087581</c:v>
                </c:pt>
                <c:pt idx="168">
                  <c:v>7075045</c:v>
                </c:pt>
                <c:pt idx="169">
                  <c:v>7057810</c:v>
                </c:pt>
                <c:pt idx="170">
                  <c:v>7055539</c:v>
                </c:pt>
                <c:pt idx="171">
                  <c:v>7121176</c:v>
                </c:pt>
                <c:pt idx="172">
                  <c:v>7143323</c:v>
                </c:pt>
                <c:pt idx="173">
                  <c:v>7158657</c:v>
                </c:pt>
                <c:pt idx="174">
                  <c:v>7171377</c:v>
                </c:pt>
                <c:pt idx="175">
                  <c:v>7152088</c:v>
                </c:pt>
                <c:pt idx="176">
                  <c:v>7215267</c:v>
                </c:pt>
                <c:pt idx="177">
                  <c:v>7243946</c:v>
                </c:pt>
                <c:pt idx="178">
                  <c:v>7260094</c:v>
                </c:pt>
                <c:pt idx="179">
                  <c:v>7233766</c:v>
                </c:pt>
                <c:pt idx="180">
                  <c:v>7267097</c:v>
                </c:pt>
                <c:pt idx="181">
                  <c:v>7286655</c:v>
                </c:pt>
                <c:pt idx="182">
                  <c:v>7301762</c:v>
                </c:pt>
                <c:pt idx="183">
                  <c:v>7329552</c:v>
                </c:pt>
                <c:pt idx="184">
                  <c:v>7293160</c:v>
                </c:pt>
                <c:pt idx="185">
                  <c:v>7343284</c:v>
                </c:pt>
                <c:pt idx="186">
                  <c:v>7339525</c:v>
                </c:pt>
                <c:pt idx="187">
                  <c:v>7341881</c:v>
                </c:pt>
                <c:pt idx="188">
                  <c:v>7357521</c:v>
                </c:pt>
                <c:pt idx="189">
                  <c:v>7400594</c:v>
                </c:pt>
                <c:pt idx="190">
                  <c:v>7440038</c:v>
                </c:pt>
                <c:pt idx="191">
                  <c:v>7456210</c:v>
                </c:pt>
                <c:pt idx="192">
                  <c:v>7486720</c:v>
                </c:pt>
                <c:pt idx="193">
                  <c:v>7525319</c:v>
                </c:pt>
                <c:pt idx="194">
                  <c:v>7596571</c:v>
                </c:pt>
                <c:pt idx="195">
                  <c:v>7623961</c:v>
                </c:pt>
                <c:pt idx="196">
                  <c:v>7705934</c:v>
                </c:pt>
                <c:pt idx="197">
                  <c:v>7715528</c:v>
                </c:pt>
                <c:pt idx="198">
                  <c:v>7755072</c:v>
                </c:pt>
                <c:pt idx="199">
                  <c:v>7815360</c:v>
                </c:pt>
                <c:pt idx="200">
                  <c:v>7827598</c:v>
                </c:pt>
                <c:pt idx="201">
                  <c:v>7845030</c:v>
                </c:pt>
                <c:pt idx="202">
                  <c:v>7903530</c:v>
                </c:pt>
                <c:pt idx="203">
                  <c:v>7963702</c:v>
                </c:pt>
                <c:pt idx="204">
                  <c:v>7950269</c:v>
                </c:pt>
                <c:pt idx="205">
                  <c:v>7939018</c:v>
                </c:pt>
                <c:pt idx="206">
                  <c:v>7952968</c:v>
                </c:pt>
                <c:pt idx="207">
                  <c:v>7946819</c:v>
                </c:pt>
                <c:pt idx="208">
                  <c:v>7972510</c:v>
                </c:pt>
                <c:pt idx="209">
                  <c:v>7989290</c:v>
                </c:pt>
                <c:pt idx="210">
                  <c:v>7979699</c:v>
                </c:pt>
                <c:pt idx="211">
                  <c:v>7972933</c:v>
                </c:pt>
                <c:pt idx="212">
                  <c:v>7965344</c:v>
                </c:pt>
                <c:pt idx="213">
                  <c:v>7977754</c:v>
                </c:pt>
                <c:pt idx="214">
                  <c:v>7945867</c:v>
                </c:pt>
                <c:pt idx="215">
                  <c:v>7919565</c:v>
                </c:pt>
                <c:pt idx="216">
                  <c:v>7927635</c:v>
                </c:pt>
                <c:pt idx="217">
                  <c:v>7936937</c:v>
                </c:pt>
                <c:pt idx="218">
                  <c:v>7876209</c:v>
                </c:pt>
                <c:pt idx="219">
                  <c:v>7873201</c:v>
                </c:pt>
                <c:pt idx="220">
                  <c:v>7792575</c:v>
                </c:pt>
                <c:pt idx="221">
                  <c:v>7740967</c:v>
                </c:pt>
                <c:pt idx="222">
                  <c:v>7727155</c:v>
                </c:pt>
                <c:pt idx="223">
                  <c:v>7686307</c:v>
                </c:pt>
                <c:pt idx="224">
                  <c:v>7630117</c:v>
                </c:pt>
                <c:pt idx="225">
                  <c:v>7563620</c:v>
                </c:pt>
                <c:pt idx="226">
                  <c:v>7519352</c:v>
                </c:pt>
                <c:pt idx="227">
                  <c:v>7476726</c:v>
                </c:pt>
                <c:pt idx="228">
                  <c:v>7441238</c:v>
                </c:pt>
                <c:pt idx="229">
                  <c:v>7380958</c:v>
                </c:pt>
                <c:pt idx="230">
                  <c:v>7304036</c:v>
                </c:pt>
                <c:pt idx="231">
                  <c:v>7212522</c:v>
                </c:pt>
                <c:pt idx="232">
                  <c:v>7166858</c:v>
                </c:pt>
                <c:pt idx="233">
                  <c:v>7125567</c:v>
                </c:pt>
                <c:pt idx="234">
                  <c:v>7077264</c:v>
                </c:pt>
                <c:pt idx="235">
                  <c:v>7009511</c:v>
                </c:pt>
                <c:pt idx="236">
                  <c:v>6996538</c:v>
                </c:pt>
                <c:pt idx="237">
                  <c:v>6976330</c:v>
                </c:pt>
                <c:pt idx="238">
                  <c:v>6952731</c:v>
                </c:pt>
                <c:pt idx="239">
                  <c:v>6958945</c:v>
                </c:pt>
                <c:pt idx="240">
                  <c:v>6938755</c:v>
                </c:pt>
                <c:pt idx="241">
                  <c:v>6957588</c:v>
                </c:pt>
                <c:pt idx="242">
                  <c:v>7030360</c:v>
                </c:pt>
                <c:pt idx="243">
                  <c:v>7069380</c:v>
                </c:pt>
                <c:pt idx="244">
                  <c:v>7169571</c:v>
                </c:pt>
                <c:pt idx="245">
                  <c:v>7180849</c:v>
                </c:pt>
                <c:pt idx="246">
                  <c:v>7215740</c:v>
                </c:pt>
                <c:pt idx="247">
                  <c:v>7225899</c:v>
                </c:pt>
                <c:pt idx="248">
                  <c:v>7238765</c:v>
                </c:pt>
                <c:pt idx="249">
                  <c:v>7211334</c:v>
                </c:pt>
                <c:pt idx="250">
                  <c:v>7200643</c:v>
                </c:pt>
                <c:pt idx="251">
                  <c:v>7233147</c:v>
                </c:pt>
                <c:pt idx="252">
                  <c:v>7267804</c:v>
                </c:pt>
                <c:pt idx="253">
                  <c:v>7290371</c:v>
                </c:pt>
                <c:pt idx="254">
                  <c:v>7316969</c:v>
                </c:pt>
                <c:pt idx="255">
                  <c:v>7383539</c:v>
                </c:pt>
                <c:pt idx="256">
                  <c:v>7399026</c:v>
                </c:pt>
                <c:pt idx="257">
                  <c:v>7505927</c:v>
                </c:pt>
                <c:pt idx="258">
                  <c:v>7594643</c:v>
                </c:pt>
                <c:pt idx="259">
                  <c:v>7711277</c:v>
                </c:pt>
                <c:pt idx="260">
                  <c:v>7810711</c:v>
                </c:pt>
                <c:pt idx="261">
                  <c:v>7933211</c:v>
                </c:pt>
                <c:pt idx="262">
                  <c:v>8014551</c:v>
                </c:pt>
                <c:pt idx="263">
                  <c:v>8045605</c:v>
                </c:pt>
                <c:pt idx="264">
                  <c:v>8105376</c:v>
                </c:pt>
                <c:pt idx="265">
                  <c:v>8161924</c:v>
                </c:pt>
                <c:pt idx="266">
                  <c:v>8282429</c:v>
                </c:pt>
                <c:pt idx="267">
                  <c:v>8327874</c:v>
                </c:pt>
                <c:pt idx="268">
                  <c:v>8415109</c:v>
                </c:pt>
                <c:pt idx="269">
                  <c:v>8484114</c:v>
                </c:pt>
                <c:pt idx="270">
                  <c:v>8485519</c:v>
                </c:pt>
                <c:pt idx="271">
                  <c:v>8513739</c:v>
                </c:pt>
                <c:pt idx="272">
                  <c:v>8538443</c:v>
                </c:pt>
                <c:pt idx="273">
                  <c:v>8584966</c:v>
                </c:pt>
                <c:pt idx="274">
                  <c:v>8593776</c:v>
                </c:pt>
                <c:pt idx="275">
                  <c:v>8615993</c:v>
                </c:pt>
                <c:pt idx="276">
                  <c:v>8647978</c:v>
                </c:pt>
                <c:pt idx="277">
                  <c:v>8685451</c:v>
                </c:pt>
                <c:pt idx="278">
                  <c:v>8694580</c:v>
                </c:pt>
                <c:pt idx="279">
                  <c:v>8735358</c:v>
                </c:pt>
                <c:pt idx="280">
                  <c:v>8765020</c:v>
                </c:pt>
                <c:pt idx="281">
                  <c:v>8773357</c:v>
                </c:pt>
                <c:pt idx="282">
                  <c:v>8820161</c:v>
                </c:pt>
                <c:pt idx="283">
                  <c:v>8891837</c:v>
                </c:pt>
                <c:pt idx="284">
                  <c:v>8970175</c:v>
                </c:pt>
                <c:pt idx="285">
                  <c:v>9031704</c:v>
                </c:pt>
                <c:pt idx="286">
                  <c:v>9119043</c:v>
                </c:pt>
                <c:pt idx="287">
                  <c:v>9155812</c:v>
                </c:pt>
                <c:pt idx="288">
                  <c:v>9191782</c:v>
                </c:pt>
                <c:pt idx="289">
                  <c:v>9234435</c:v>
                </c:pt>
                <c:pt idx="290">
                  <c:v>9324250</c:v>
                </c:pt>
                <c:pt idx="291">
                  <c:v>9392297</c:v>
                </c:pt>
                <c:pt idx="292">
                  <c:v>9432650</c:v>
                </c:pt>
                <c:pt idx="293">
                  <c:v>9482629</c:v>
                </c:pt>
                <c:pt idx="294">
                  <c:v>9544634</c:v>
                </c:pt>
                <c:pt idx="295">
                  <c:v>9601887</c:v>
                </c:pt>
                <c:pt idx="296">
                  <c:v>9641272</c:v>
                </c:pt>
                <c:pt idx="297">
                  <c:v>9720541</c:v>
                </c:pt>
                <c:pt idx="298">
                  <c:v>9748554</c:v>
                </c:pt>
                <c:pt idx="299">
                  <c:v>9812580</c:v>
                </c:pt>
                <c:pt idx="300">
                  <c:v>9836076</c:v>
                </c:pt>
                <c:pt idx="301">
                  <c:v>9867718</c:v>
                </c:pt>
                <c:pt idx="302">
                  <c:v>9879990</c:v>
                </c:pt>
                <c:pt idx="303">
                  <c:v>9929639</c:v>
                </c:pt>
                <c:pt idx="304">
                  <c:v>9994360</c:v>
                </c:pt>
                <c:pt idx="305">
                  <c:v>10013394</c:v>
                </c:pt>
                <c:pt idx="306">
                  <c:v>10092807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4971648"/>
        <c:axId val="34973184"/>
      </c:lineChart>
      <c:dateAx>
        <c:axId val="34971648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txPr>
          <a:bodyPr rot="2700000"/>
          <a:lstStyle/>
          <a:p>
            <a:pPr>
              <a:defRPr/>
            </a:pPr>
            <a:endParaRPr lang="en-US"/>
          </a:p>
        </c:txPr>
        <c:crossAx val="34973184"/>
        <c:crosses val="autoZero"/>
        <c:auto val="1"/>
        <c:lblOffset val="100"/>
        <c:baseTimeUnit val="months"/>
        <c:majorUnit val="24"/>
        <c:majorTimeUnit val="months"/>
        <c:minorUnit val="24"/>
        <c:minorTimeUnit val="months"/>
      </c:dateAx>
      <c:valAx>
        <c:axId val="34973184"/>
        <c:scaling>
          <c:orientation val="minMax"/>
          <c:max val="14000000"/>
          <c:min val="5000000"/>
        </c:scaling>
        <c:delete val="0"/>
        <c:axPos val="l"/>
        <c:majorGridlines>
          <c:spPr>
            <a:ln>
              <a:solidFill>
                <a:schemeClr val="tx2">
                  <a:lumMod val="65000"/>
                </a:schemeClr>
              </a:solidFill>
            </a:ln>
          </c:spPr>
        </c:majorGridlines>
        <c:numFmt formatCode="_(#,##0_);_(\-#,##0_)" sourceLinked="1"/>
        <c:majorTickMark val="out"/>
        <c:minorTickMark val="none"/>
        <c:tickLblPos val="nextTo"/>
        <c:crossAx val="34971648"/>
        <c:crosses val="autoZero"/>
        <c:crossBetween val="between"/>
        <c:majorUnit val="1000000"/>
        <c:dispUnits>
          <c:builtInUnit val="millions"/>
          <c:dispUnitsLbl>
            <c:layout>
              <c:manualLayout>
                <c:xMode val="edge"/>
                <c:yMode val="edge"/>
                <c:x val="0"/>
                <c:y val="0.24408971085269587"/>
              </c:manualLayout>
            </c:layout>
            <c:tx>
              <c:rich>
                <a:bodyPr/>
                <a:lstStyle/>
                <a:p>
                  <a:pPr>
                    <a:defRPr/>
                  </a:pPr>
                  <a:r>
                    <a:rPr lang="en-US"/>
                    <a:t>Millions of Rooms</a:t>
                  </a:r>
                </a:p>
              </c:rich>
            </c:tx>
          </c:dispUnitsLbl>
        </c:dispUnits>
      </c:valAx>
      <c:spPr>
        <a:ln>
          <a:noFill/>
        </a:ln>
      </c:spPr>
    </c:plotArea>
    <c:legend>
      <c:legendPos val="l"/>
      <c:layout>
        <c:manualLayout>
          <c:xMode val="edge"/>
          <c:yMode val="edge"/>
          <c:x val="0.1118869499830506"/>
          <c:y val="4.0825105195183932E-2"/>
          <c:w val="0.39951062234798496"/>
          <c:h val="0.11192735682795241"/>
        </c:manualLayout>
      </c:layout>
      <c:overlay val="1"/>
    </c:legend>
    <c:plotVisOnly val="1"/>
    <c:dispBlanksAs val="gap"/>
    <c:showDLblsOverMax val="0"/>
  </c:chart>
  <c:txPr>
    <a:bodyPr/>
    <a:lstStyle/>
    <a:p>
      <a:pPr>
        <a:defRPr sz="1000"/>
      </a:pPr>
      <a:endParaRPr lang="en-US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909603805323308E-2"/>
          <c:y val="3.5030864197530862E-2"/>
          <c:w val="0.89013896653675728"/>
          <c:h val="0.85025979391464968"/>
        </c:manualLayout>
      </c:layout>
      <c:lineChart>
        <c:grouping val="standard"/>
        <c:varyColors val="0"/>
        <c:ser>
          <c:idx val="2"/>
          <c:order val="0"/>
          <c:tx>
            <c:strRef>
              <c:f>Sheet1!$B$1</c:f>
              <c:strCache>
                <c:ptCount val="1"/>
                <c:pt idx="0">
                  <c:v>Nashville Transient</c:v>
                </c:pt>
              </c:strCache>
            </c:strRef>
          </c:tx>
          <c:spPr>
            <a:ln w="44450">
              <a:solidFill>
                <a:srgbClr val="33CCFF"/>
              </a:solidFill>
            </a:ln>
          </c:spPr>
          <c:marker>
            <c:symbol val="none"/>
          </c:marker>
          <c:cat>
            <c:numRef>
              <c:f>Sheet1!$A$2:$A$128</c:f>
              <c:numCache>
                <c:formatCode>General</c:formatCode>
                <c:ptCount val="127"/>
                <c:pt idx="0">
                  <c:v>2005</c:v>
                </c:pt>
                <c:pt idx="12">
                  <c:v>2006</c:v>
                </c:pt>
                <c:pt idx="24">
                  <c:v>2007</c:v>
                </c:pt>
                <c:pt idx="36">
                  <c:v>2008</c:v>
                </c:pt>
                <c:pt idx="48">
                  <c:v>2009</c:v>
                </c:pt>
                <c:pt idx="60">
                  <c:v>2010</c:v>
                </c:pt>
                <c:pt idx="72">
                  <c:v>2011</c:v>
                </c:pt>
                <c:pt idx="84">
                  <c:v>2012</c:v>
                </c:pt>
                <c:pt idx="96">
                  <c:v>2013</c:v>
                </c:pt>
                <c:pt idx="108">
                  <c:v>2014</c:v>
                </c:pt>
                <c:pt idx="120">
                  <c:v>2015</c:v>
                </c:pt>
              </c:numCache>
            </c:numRef>
          </c:cat>
          <c:val>
            <c:numRef>
              <c:f>Sheet1!$B$2:$B$128</c:f>
              <c:numCache>
                <c:formatCode>0.0</c:formatCode>
                <c:ptCount val="127"/>
                <c:pt idx="0">
                  <c:v>36.668020535874149</c:v>
                </c:pt>
                <c:pt idx="1">
                  <c:v>36.397576654659851</c:v>
                </c:pt>
                <c:pt idx="2">
                  <c:v>36.596054751854709</c:v>
                </c:pt>
                <c:pt idx="3">
                  <c:v>36.694252361305573</c:v>
                </c:pt>
                <c:pt idx="4">
                  <c:v>37.466195258047655</c:v>
                </c:pt>
                <c:pt idx="5">
                  <c:v>37.32330349758314</c:v>
                </c:pt>
                <c:pt idx="6">
                  <c:v>37.925731135507981</c:v>
                </c:pt>
                <c:pt idx="7">
                  <c:v>38.374766944731064</c:v>
                </c:pt>
                <c:pt idx="8">
                  <c:v>38.403795691273842</c:v>
                </c:pt>
                <c:pt idx="9">
                  <c:v>38.381166630687204</c:v>
                </c:pt>
                <c:pt idx="10">
                  <c:v>38.594152547453454</c:v>
                </c:pt>
                <c:pt idx="11">
                  <c:v>38.608889235250601</c:v>
                </c:pt>
                <c:pt idx="12">
                  <c:v>38.730655174477732</c:v>
                </c:pt>
                <c:pt idx="13">
                  <c:v>38.651552450733526</c:v>
                </c:pt>
                <c:pt idx="14">
                  <c:v>38.368209785940181</c:v>
                </c:pt>
                <c:pt idx="15">
                  <c:v>38.541585332802484</c:v>
                </c:pt>
                <c:pt idx="16">
                  <c:v>38.278841622977076</c:v>
                </c:pt>
                <c:pt idx="17">
                  <c:v>38.7301587070884</c:v>
                </c:pt>
                <c:pt idx="18">
                  <c:v>38.346582350766283</c:v>
                </c:pt>
                <c:pt idx="19">
                  <c:v>38.185315543552036</c:v>
                </c:pt>
                <c:pt idx="20">
                  <c:v>38.391363679588025</c:v>
                </c:pt>
                <c:pt idx="21">
                  <c:v>38.580622791948798</c:v>
                </c:pt>
                <c:pt idx="22">
                  <c:v>38.348783174191183</c:v>
                </c:pt>
                <c:pt idx="23">
                  <c:v>38.441210579056424</c:v>
                </c:pt>
                <c:pt idx="24">
                  <c:v>38.479950455117759</c:v>
                </c:pt>
                <c:pt idx="25">
                  <c:v>38.576804755277891</c:v>
                </c:pt>
                <c:pt idx="26">
                  <c:v>38.581112963478013</c:v>
                </c:pt>
                <c:pt idx="27">
                  <c:v>38.56077622967743</c:v>
                </c:pt>
                <c:pt idx="28">
                  <c:v>38.650440757258075</c:v>
                </c:pt>
                <c:pt idx="29">
                  <c:v>38.630579145748705</c:v>
                </c:pt>
                <c:pt idx="30">
                  <c:v>38.895160771880889</c:v>
                </c:pt>
                <c:pt idx="31">
                  <c:v>38.707616670448722</c:v>
                </c:pt>
                <c:pt idx="32">
                  <c:v>38.780266963947746</c:v>
                </c:pt>
                <c:pt idx="33">
                  <c:v>38.765232261749858</c:v>
                </c:pt>
                <c:pt idx="34">
                  <c:v>39.110365875158614</c:v>
                </c:pt>
                <c:pt idx="35">
                  <c:v>38.978220054049679</c:v>
                </c:pt>
                <c:pt idx="36">
                  <c:v>39.074189148170795</c:v>
                </c:pt>
                <c:pt idx="37">
                  <c:v>39.233405390845171</c:v>
                </c:pt>
                <c:pt idx="38">
                  <c:v>39.467658429740403</c:v>
                </c:pt>
                <c:pt idx="39">
                  <c:v>39.930585360539439</c:v>
                </c:pt>
                <c:pt idx="40">
                  <c:v>40.392124348810029</c:v>
                </c:pt>
                <c:pt idx="41">
                  <c:v>40.93205508809271</c:v>
                </c:pt>
                <c:pt idx="42">
                  <c:v>40.829622895073918</c:v>
                </c:pt>
                <c:pt idx="43">
                  <c:v>41.120989574830993</c:v>
                </c:pt>
                <c:pt idx="44">
                  <c:v>41.336144884066591</c:v>
                </c:pt>
                <c:pt idx="45">
                  <c:v>41.917040463325542</c:v>
                </c:pt>
                <c:pt idx="46">
                  <c:v>41.812133180111225</c:v>
                </c:pt>
                <c:pt idx="47">
                  <c:v>41.750961461424353</c:v>
                </c:pt>
                <c:pt idx="48">
                  <c:v>42.048441751793654</c:v>
                </c:pt>
                <c:pt idx="49">
                  <c:v>42.284690646527537</c:v>
                </c:pt>
                <c:pt idx="50">
                  <c:v>42.913693703150166</c:v>
                </c:pt>
                <c:pt idx="51">
                  <c:v>43.461587253564694</c:v>
                </c:pt>
                <c:pt idx="52">
                  <c:v>43.822465910212664</c:v>
                </c:pt>
                <c:pt idx="53">
                  <c:v>44.184466769456009</c:v>
                </c:pt>
                <c:pt idx="54">
                  <c:v>45.025834629950523</c:v>
                </c:pt>
                <c:pt idx="55">
                  <c:v>46.060812970458493</c:v>
                </c:pt>
                <c:pt idx="56">
                  <c:v>46.374367206455126</c:v>
                </c:pt>
                <c:pt idx="57">
                  <c:v>46.67320876359657</c:v>
                </c:pt>
                <c:pt idx="58">
                  <c:v>47.314009329815896</c:v>
                </c:pt>
                <c:pt idx="59">
                  <c:v>47.789173847764033</c:v>
                </c:pt>
                <c:pt idx="60">
                  <c:v>48.320931035742205</c:v>
                </c:pt>
                <c:pt idx="61">
                  <c:v>48.969538837316371</c:v>
                </c:pt>
                <c:pt idx="62">
                  <c:v>49.538538907682664</c:v>
                </c:pt>
                <c:pt idx="63">
                  <c:v>49.845554559895568</c:v>
                </c:pt>
                <c:pt idx="64">
                  <c:v>51.004003435363799</c:v>
                </c:pt>
                <c:pt idx="65">
                  <c:v>52.102744790083435</c:v>
                </c:pt>
                <c:pt idx="66">
                  <c:v>52.352171963409397</c:v>
                </c:pt>
                <c:pt idx="67">
                  <c:v>53.240781985471827</c:v>
                </c:pt>
                <c:pt idx="68">
                  <c:v>54.035461561670104</c:v>
                </c:pt>
                <c:pt idx="69">
                  <c:v>54.68489782873327</c:v>
                </c:pt>
                <c:pt idx="70">
                  <c:v>55.391198767109941</c:v>
                </c:pt>
                <c:pt idx="71">
                  <c:v>55.863205245707128</c:v>
                </c:pt>
                <c:pt idx="72">
                  <c:v>55.537685991944251</c:v>
                </c:pt>
                <c:pt idx="73">
                  <c:v>55.585440086040393</c:v>
                </c:pt>
                <c:pt idx="74">
                  <c:v>55.268586296231881</c:v>
                </c:pt>
                <c:pt idx="75">
                  <c:v>55.199823208035404</c:v>
                </c:pt>
                <c:pt idx="76">
                  <c:v>54.481048149071718</c:v>
                </c:pt>
                <c:pt idx="77">
                  <c:v>53.732741809558057</c:v>
                </c:pt>
                <c:pt idx="78">
                  <c:v>53.670173445749768</c:v>
                </c:pt>
                <c:pt idx="79">
                  <c:v>52.717004544326699</c:v>
                </c:pt>
                <c:pt idx="80">
                  <c:v>52.171990039004775</c:v>
                </c:pt>
                <c:pt idx="81">
                  <c:v>51.736858902180195</c:v>
                </c:pt>
                <c:pt idx="82">
                  <c:v>51.538393361470561</c:v>
                </c:pt>
                <c:pt idx="83">
                  <c:v>51.941809119423468</c:v>
                </c:pt>
                <c:pt idx="84">
                  <c:v>52.238781219979181</c:v>
                </c:pt>
                <c:pt idx="85">
                  <c:v>52.494794779944179</c:v>
                </c:pt>
                <c:pt idx="86">
                  <c:v>52.834448697789242</c:v>
                </c:pt>
                <c:pt idx="87">
                  <c:v>53.103276548742976</c:v>
                </c:pt>
                <c:pt idx="88">
                  <c:v>53.248050846800922</c:v>
                </c:pt>
                <c:pt idx="89">
                  <c:v>53.365771627632462</c:v>
                </c:pt>
                <c:pt idx="90">
                  <c:v>53.836500942857057</c:v>
                </c:pt>
                <c:pt idx="91">
                  <c:v>54.359127312623635</c:v>
                </c:pt>
                <c:pt idx="92">
                  <c:v>54.709003900391259</c:v>
                </c:pt>
                <c:pt idx="93">
                  <c:v>54.984915836524664</c:v>
                </c:pt>
                <c:pt idx="94">
                  <c:v>55.372907666814797</c:v>
                </c:pt>
                <c:pt idx="95">
                  <c:v>55.472474301930674</c:v>
                </c:pt>
                <c:pt idx="96">
                  <c:v>55.603586451827489</c:v>
                </c:pt>
                <c:pt idx="97">
                  <c:v>55.756140450298872</c:v>
                </c:pt>
                <c:pt idx="98">
                  <c:v>56.350197117503356</c:v>
                </c:pt>
                <c:pt idx="99">
                  <c:v>56.674267145809466</c:v>
                </c:pt>
                <c:pt idx="100">
                  <c:v>57.218918754680345</c:v>
                </c:pt>
                <c:pt idx="101">
                  <c:v>57.629364268844554</c:v>
                </c:pt>
                <c:pt idx="102">
                  <c:v>58.280957684397414</c:v>
                </c:pt>
                <c:pt idx="103">
                  <c:v>58.473973307472882</c:v>
                </c:pt>
                <c:pt idx="104">
                  <c:v>58.574144155840898</c:v>
                </c:pt>
                <c:pt idx="105">
                  <c:v>59.089846482071351</c:v>
                </c:pt>
                <c:pt idx="106">
                  <c:v>59.073578706214292</c:v>
                </c:pt>
                <c:pt idx="107">
                  <c:v>58.965772589672419</c:v>
                </c:pt>
                <c:pt idx="108">
                  <c:v>59.075266565017706</c:v>
                </c:pt>
                <c:pt idx="109">
                  <c:v>58.906281232242328</c:v>
                </c:pt>
                <c:pt idx="110">
                  <c:v>58.185861696129912</c:v>
                </c:pt>
                <c:pt idx="111">
                  <c:v>57.924263971325651</c:v>
                </c:pt>
                <c:pt idx="112">
                  <c:v>57.778728376946731</c:v>
                </c:pt>
                <c:pt idx="113">
                  <c:v>57.566304231372776</c:v>
                </c:pt>
                <c:pt idx="114">
                  <c:v>57.008083375820192</c:v>
                </c:pt>
                <c:pt idx="115">
                  <c:v>56.840730739792008</c:v>
                </c:pt>
                <c:pt idx="116">
                  <c:v>56.795565042769084</c:v>
                </c:pt>
                <c:pt idx="117">
                  <c:v>56.338057337299915</c:v>
                </c:pt>
                <c:pt idx="118">
                  <c:v>56.361671582142606</c:v>
                </c:pt>
                <c:pt idx="119">
                  <c:v>56.385871767125927</c:v>
                </c:pt>
                <c:pt idx="120">
                  <c:v>56.600699027719195</c:v>
                </c:pt>
                <c:pt idx="121">
                  <c:v>56.725898508438192</c:v>
                </c:pt>
                <c:pt idx="122">
                  <c:v>56.839917991976172</c:v>
                </c:pt>
                <c:pt idx="123">
                  <c:v>56.653498794937249</c:v>
                </c:pt>
                <c:pt idx="124">
                  <c:v>56.540187890391266</c:v>
                </c:pt>
                <c:pt idx="125">
                  <c:v>56.971806864866302</c:v>
                </c:pt>
                <c:pt idx="126">
                  <c:v>57.230986722404651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Sheet1!$C$1</c:f>
              <c:strCache>
                <c:ptCount val="1"/>
                <c:pt idx="0">
                  <c:v>Nashville Group</c:v>
                </c:pt>
              </c:strCache>
            </c:strRef>
          </c:tx>
          <c:spPr>
            <a:ln w="44450">
              <a:solidFill>
                <a:schemeClr val="accent2">
                  <a:lumMod val="75000"/>
                </a:schemeClr>
              </a:solidFill>
            </a:ln>
          </c:spPr>
          <c:marker>
            <c:symbol val="none"/>
          </c:marker>
          <c:cat>
            <c:numRef>
              <c:f>Sheet1!$A$2:$A$128</c:f>
              <c:numCache>
                <c:formatCode>General</c:formatCode>
                <c:ptCount val="127"/>
                <c:pt idx="0">
                  <c:v>2005</c:v>
                </c:pt>
                <c:pt idx="12">
                  <c:v>2006</c:v>
                </c:pt>
                <c:pt idx="24">
                  <c:v>2007</c:v>
                </c:pt>
                <c:pt idx="36">
                  <c:v>2008</c:v>
                </c:pt>
                <c:pt idx="48">
                  <c:v>2009</c:v>
                </c:pt>
                <c:pt idx="60">
                  <c:v>2010</c:v>
                </c:pt>
                <c:pt idx="72">
                  <c:v>2011</c:v>
                </c:pt>
                <c:pt idx="84">
                  <c:v>2012</c:v>
                </c:pt>
                <c:pt idx="96">
                  <c:v>2013</c:v>
                </c:pt>
                <c:pt idx="108">
                  <c:v>2014</c:v>
                </c:pt>
                <c:pt idx="120">
                  <c:v>2015</c:v>
                </c:pt>
              </c:numCache>
            </c:numRef>
          </c:cat>
          <c:val>
            <c:numRef>
              <c:f>Sheet1!$C$2:$C$128</c:f>
              <c:numCache>
                <c:formatCode>0.0</c:formatCode>
                <c:ptCount val="127"/>
                <c:pt idx="0">
                  <c:v>58.769010160418347</c:v>
                </c:pt>
                <c:pt idx="1">
                  <c:v>59.150553030733064</c:v>
                </c:pt>
                <c:pt idx="2">
                  <c:v>59.089730435989516</c:v>
                </c:pt>
                <c:pt idx="3">
                  <c:v>59.095740775629721</c:v>
                </c:pt>
                <c:pt idx="4">
                  <c:v>58.382561691778847</c:v>
                </c:pt>
                <c:pt idx="5">
                  <c:v>58.713593300090935</c:v>
                </c:pt>
                <c:pt idx="6">
                  <c:v>58.169412854405046</c:v>
                </c:pt>
                <c:pt idx="7">
                  <c:v>57.790421675169682</c:v>
                </c:pt>
                <c:pt idx="8">
                  <c:v>57.805671612066845</c:v>
                </c:pt>
                <c:pt idx="9">
                  <c:v>57.744008002425439</c:v>
                </c:pt>
                <c:pt idx="10">
                  <c:v>57.469325086178536</c:v>
                </c:pt>
                <c:pt idx="11">
                  <c:v>57.345579219367806</c:v>
                </c:pt>
                <c:pt idx="12">
                  <c:v>57.084104292780722</c:v>
                </c:pt>
                <c:pt idx="13">
                  <c:v>57.034510720662524</c:v>
                </c:pt>
                <c:pt idx="14">
                  <c:v>57.160851641251739</c:v>
                </c:pt>
                <c:pt idx="15">
                  <c:v>56.768155921876073</c:v>
                </c:pt>
                <c:pt idx="16">
                  <c:v>56.859807651322427</c:v>
                </c:pt>
                <c:pt idx="17">
                  <c:v>56.13463349018506</c:v>
                </c:pt>
                <c:pt idx="18">
                  <c:v>56.476460123122827</c:v>
                </c:pt>
                <c:pt idx="19">
                  <c:v>56.570167421749495</c:v>
                </c:pt>
                <c:pt idx="20">
                  <c:v>56.28679399041323</c:v>
                </c:pt>
                <c:pt idx="21">
                  <c:v>55.983926445963746</c:v>
                </c:pt>
                <c:pt idx="22">
                  <c:v>56.163482900284066</c:v>
                </c:pt>
                <c:pt idx="23">
                  <c:v>56.034678355116149</c:v>
                </c:pt>
                <c:pt idx="24">
                  <c:v>55.884075252050479</c:v>
                </c:pt>
                <c:pt idx="25">
                  <c:v>55.740957710076266</c:v>
                </c:pt>
                <c:pt idx="26">
                  <c:v>55.780141822879301</c:v>
                </c:pt>
                <c:pt idx="27">
                  <c:v>55.835332052928841</c:v>
                </c:pt>
                <c:pt idx="28">
                  <c:v>55.81582286721283</c:v>
                </c:pt>
                <c:pt idx="29">
                  <c:v>55.933236390475138</c:v>
                </c:pt>
                <c:pt idx="30">
                  <c:v>55.656860943374568</c:v>
                </c:pt>
                <c:pt idx="31">
                  <c:v>55.940900977264249</c:v>
                </c:pt>
                <c:pt idx="32">
                  <c:v>55.940015616507957</c:v>
                </c:pt>
                <c:pt idx="33">
                  <c:v>56.047451470349174</c:v>
                </c:pt>
                <c:pt idx="34">
                  <c:v>55.710470527623691</c:v>
                </c:pt>
                <c:pt idx="35">
                  <c:v>55.889366551730966</c:v>
                </c:pt>
                <c:pt idx="36">
                  <c:v>55.996328931153627</c:v>
                </c:pt>
                <c:pt idx="37">
                  <c:v>55.86013918363971</c:v>
                </c:pt>
                <c:pt idx="38">
                  <c:v>55.555791323187776</c:v>
                </c:pt>
                <c:pt idx="39">
                  <c:v>55.116065007043034</c:v>
                </c:pt>
                <c:pt idx="40">
                  <c:v>54.66277001061809</c:v>
                </c:pt>
                <c:pt idx="41">
                  <c:v>54.122655553052525</c:v>
                </c:pt>
                <c:pt idx="42">
                  <c:v>54.272823417304203</c:v>
                </c:pt>
                <c:pt idx="43">
                  <c:v>53.914325413253827</c:v>
                </c:pt>
                <c:pt idx="44">
                  <c:v>53.701068867740354</c:v>
                </c:pt>
                <c:pt idx="45">
                  <c:v>53.129801816012467</c:v>
                </c:pt>
                <c:pt idx="46">
                  <c:v>53.315319858263067</c:v>
                </c:pt>
                <c:pt idx="47">
                  <c:v>53.443644978502192</c:v>
                </c:pt>
                <c:pt idx="48">
                  <c:v>53.084251680559127</c:v>
                </c:pt>
                <c:pt idx="49">
                  <c:v>52.929099006743471</c:v>
                </c:pt>
                <c:pt idx="50">
                  <c:v>52.372987473292994</c:v>
                </c:pt>
                <c:pt idx="51">
                  <c:v>51.882530660285894</c:v>
                </c:pt>
                <c:pt idx="52">
                  <c:v>51.503532163329979</c:v>
                </c:pt>
                <c:pt idx="53">
                  <c:v>51.121200194744773</c:v>
                </c:pt>
                <c:pt idx="54">
                  <c:v>50.277419421221516</c:v>
                </c:pt>
                <c:pt idx="55">
                  <c:v>49.28421236929708</c:v>
                </c:pt>
                <c:pt idx="56">
                  <c:v>49.113264769975132</c:v>
                </c:pt>
                <c:pt idx="57">
                  <c:v>48.935248096419464</c:v>
                </c:pt>
                <c:pt idx="58">
                  <c:v>48.378466012203823</c:v>
                </c:pt>
                <c:pt idx="59">
                  <c:v>47.996278592071981</c:v>
                </c:pt>
                <c:pt idx="60">
                  <c:v>47.463493301997175</c:v>
                </c:pt>
                <c:pt idx="61">
                  <c:v>46.805313852936862</c:v>
                </c:pt>
                <c:pt idx="62">
                  <c:v>46.284737544859198</c:v>
                </c:pt>
                <c:pt idx="63">
                  <c:v>46.014283182765396</c:v>
                </c:pt>
                <c:pt idx="64">
                  <c:v>44.889852036338475</c:v>
                </c:pt>
                <c:pt idx="65">
                  <c:v>43.823127885508697</c:v>
                </c:pt>
                <c:pt idx="66">
                  <c:v>43.603779314227893</c:v>
                </c:pt>
                <c:pt idx="67">
                  <c:v>42.657430601726567</c:v>
                </c:pt>
                <c:pt idx="68">
                  <c:v>41.761346763981997</c:v>
                </c:pt>
                <c:pt idx="69">
                  <c:v>40.935239701663519</c:v>
                </c:pt>
                <c:pt idx="70">
                  <c:v>40.105139392810479</c:v>
                </c:pt>
                <c:pt idx="71">
                  <c:v>39.589100938407881</c:v>
                </c:pt>
                <c:pt idx="72">
                  <c:v>39.947357888623571</c:v>
                </c:pt>
                <c:pt idx="73">
                  <c:v>39.933604246894049</c:v>
                </c:pt>
                <c:pt idx="74">
                  <c:v>40.299929335889622</c:v>
                </c:pt>
                <c:pt idx="75">
                  <c:v>40.436438408250901</c:v>
                </c:pt>
                <c:pt idx="76">
                  <c:v>41.298361332867429</c:v>
                </c:pt>
                <c:pt idx="77">
                  <c:v>42.195626384358476</c:v>
                </c:pt>
                <c:pt idx="78">
                  <c:v>42.364236513467716</c:v>
                </c:pt>
                <c:pt idx="79">
                  <c:v>43.479551612376234</c:v>
                </c:pt>
                <c:pt idx="80">
                  <c:v>44.14302299623273</c:v>
                </c:pt>
                <c:pt idx="81">
                  <c:v>44.747173067376053</c:v>
                </c:pt>
                <c:pt idx="82">
                  <c:v>45.037267681608384</c:v>
                </c:pt>
                <c:pt idx="83">
                  <c:v>44.656368967712282</c:v>
                </c:pt>
                <c:pt idx="84">
                  <c:v>44.399178314253426</c:v>
                </c:pt>
                <c:pt idx="85">
                  <c:v>44.166085903638297</c:v>
                </c:pt>
                <c:pt idx="86">
                  <c:v>43.878886986215988</c:v>
                </c:pt>
                <c:pt idx="87">
                  <c:v>43.690595585307364</c:v>
                </c:pt>
                <c:pt idx="88">
                  <c:v>43.670753111006974</c:v>
                </c:pt>
                <c:pt idx="89">
                  <c:v>43.607089016099337</c:v>
                </c:pt>
                <c:pt idx="90">
                  <c:v>43.155523845374219</c:v>
                </c:pt>
                <c:pt idx="91">
                  <c:v>42.643137423088234</c:v>
                </c:pt>
                <c:pt idx="92">
                  <c:v>42.277447728810991</c:v>
                </c:pt>
                <c:pt idx="93">
                  <c:v>41.971883505055914</c:v>
                </c:pt>
                <c:pt idx="94">
                  <c:v>41.553997723542246</c:v>
                </c:pt>
                <c:pt idx="95">
                  <c:v>41.481693423574761</c:v>
                </c:pt>
                <c:pt idx="96">
                  <c:v>41.317301504829985</c:v>
                </c:pt>
                <c:pt idx="97">
                  <c:v>41.165938523275855</c:v>
                </c:pt>
                <c:pt idx="98">
                  <c:v>40.54658720078767</c:v>
                </c:pt>
                <c:pt idx="99">
                  <c:v>40.129867526880908</c:v>
                </c:pt>
                <c:pt idx="100">
                  <c:v>39.483681859982546</c:v>
                </c:pt>
                <c:pt idx="101">
                  <c:v>39.035012400609212</c:v>
                </c:pt>
                <c:pt idx="102">
                  <c:v>38.370310233051889</c:v>
                </c:pt>
                <c:pt idx="103">
                  <c:v>38.189407389315569</c:v>
                </c:pt>
                <c:pt idx="104">
                  <c:v>38.085159790136679</c:v>
                </c:pt>
                <c:pt idx="105">
                  <c:v>37.583328016222431</c:v>
                </c:pt>
                <c:pt idx="106">
                  <c:v>37.619153423539586</c:v>
                </c:pt>
                <c:pt idx="107">
                  <c:v>37.683174156976726</c:v>
                </c:pt>
                <c:pt idx="108">
                  <c:v>37.588372883016376</c:v>
                </c:pt>
                <c:pt idx="109">
                  <c:v>37.787474602622545</c:v>
                </c:pt>
                <c:pt idx="110">
                  <c:v>38.546358242368399</c:v>
                </c:pt>
                <c:pt idx="111">
                  <c:v>38.827227872566958</c:v>
                </c:pt>
                <c:pt idx="112">
                  <c:v>38.962405942346642</c:v>
                </c:pt>
                <c:pt idx="113">
                  <c:v>39.165671875814944</c:v>
                </c:pt>
                <c:pt idx="114">
                  <c:v>39.723620871591187</c:v>
                </c:pt>
                <c:pt idx="115">
                  <c:v>39.904229932504819</c:v>
                </c:pt>
                <c:pt idx="116">
                  <c:v>39.991010718872396</c:v>
                </c:pt>
                <c:pt idx="117">
                  <c:v>40.497755309904036</c:v>
                </c:pt>
                <c:pt idx="118">
                  <c:v>40.507355601680537</c:v>
                </c:pt>
                <c:pt idx="119">
                  <c:v>40.550448175169265</c:v>
                </c:pt>
                <c:pt idx="120">
                  <c:v>40.406007315727081</c:v>
                </c:pt>
                <c:pt idx="121">
                  <c:v>40.316413847323176</c:v>
                </c:pt>
                <c:pt idx="122">
                  <c:v>40.227016331700419</c:v>
                </c:pt>
                <c:pt idx="123">
                  <c:v>40.481662012604161</c:v>
                </c:pt>
                <c:pt idx="124">
                  <c:v>40.681775454274394</c:v>
                </c:pt>
                <c:pt idx="125">
                  <c:v>40.318366776931697</c:v>
                </c:pt>
                <c:pt idx="126">
                  <c:v>40.138739871834112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040640"/>
        <c:axId val="35042432"/>
      </c:lineChart>
      <c:catAx>
        <c:axId val="35040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crossAx val="35042432"/>
        <c:crosses val="autoZero"/>
        <c:auto val="1"/>
        <c:lblAlgn val="ctr"/>
        <c:lblOffset val="100"/>
        <c:tickLblSkip val="12"/>
        <c:tickMarkSkip val="12"/>
        <c:noMultiLvlLbl val="0"/>
      </c:catAx>
      <c:valAx>
        <c:axId val="35042432"/>
        <c:scaling>
          <c:orientation val="minMax"/>
          <c:max val="65"/>
          <c:min val="30"/>
        </c:scaling>
        <c:delete val="0"/>
        <c:axPos val="l"/>
        <c:majorGridlines>
          <c:spPr>
            <a:ln>
              <a:solidFill>
                <a:schemeClr val="accent5">
                  <a:lumMod val="75000"/>
                </a:schemeClr>
              </a:solidFill>
            </a:ln>
          </c:spPr>
        </c:majorGridlines>
        <c:numFmt formatCode="#,##0" sourceLinked="0"/>
        <c:majorTickMark val="out"/>
        <c:minorTickMark val="none"/>
        <c:tickLblPos val="nextTo"/>
        <c:crossAx val="35040640"/>
        <c:crosses val="autoZero"/>
        <c:crossBetween val="between"/>
        <c:majorUnit val="5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.25847137932637765"/>
          <c:y val="2.7860179986961785E-2"/>
          <c:w val="0.41936654762864717"/>
          <c:h val="0.13255649499604577"/>
        </c:manualLayout>
      </c:layout>
      <c:overlay val="0"/>
      <c:spPr>
        <a:ln>
          <a:noFill/>
        </a:ln>
      </c:spPr>
    </c:legend>
    <c:plotVisOnly val="1"/>
    <c:dispBlanksAs val="gap"/>
    <c:showDLblsOverMax val="0"/>
  </c:chart>
  <c:txPr>
    <a:bodyPr/>
    <a:lstStyle/>
    <a:p>
      <a:pPr>
        <a:defRPr sz="1000"/>
      </a:pPr>
      <a:endParaRPr lang="en-US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636638640508931E-2"/>
          <c:y val="2.2252501640419992E-2"/>
          <c:w val="0.89279114416253524"/>
          <c:h val="0.82550584586017661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Number of Rooms Opened</c:v>
                </c:pt>
              </c:strCache>
            </c:strRef>
          </c:tx>
          <c:spPr>
            <a:ln w="47625">
              <a:solidFill>
                <a:srgbClr val="00FF00"/>
              </a:solidFill>
            </a:ln>
          </c:spPr>
          <c:marker>
            <c:symbol val="none"/>
          </c:marker>
          <c:cat>
            <c:strRef>
              <c:f>Sheet1!$A$14:$A$169</c:f>
              <c:strCache>
                <c:ptCount val="156"/>
                <c:pt idx="0">
                  <c:v>2005</c:v>
                </c:pt>
                <c:pt idx="1">
                  <c:v>200502</c:v>
                </c:pt>
                <c:pt idx="2">
                  <c:v>200503</c:v>
                </c:pt>
                <c:pt idx="3">
                  <c:v>200504</c:v>
                </c:pt>
                <c:pt idx="4">
                  <c:v>200505</c:v>
                </c:pt>
                <c:pt idx="5">
                  <c:v>200506</c:v>
                </c:pt>
                <c:pt idx="6">
                  <c:v>200507</c:v>
                </c:pt>
                <c:pt idx="7">
                  <c:v>200508</c:v>
                </c:pt>
                <c:pt idx="8">
                  <c:v>200509</c:v>
                </c:pt>
                <c:pt idx="9">
                  <c:v>200510</c:v>
                </c:pt>
                <c:pt idx="10">
                  <c:v>200511</c:v>
                </c:pt>
                <c:pt idx="11">
                  <c:v>200512</c:v>
                </c:pt>
                <c:pt idx="12">
                  <c:v>2006</c:v>
                </c:pt>
                <c:pt idx="13">
                  <c:v>200602</c:v>
                </c:pt>
                <c:pt idx="14">
                  <c:v>200603</c:v>
                </c:pt>
                <c:pt idx="15">
                  <c:v>200604</c:v>
                </c:pt>
                <c:pt idx="16">
                  <c:v>200605</c:v>
                </c:pt>
                <c:pt idx="17">
                  <c:v>200606</c:v>
                </c:pt>
                <c:pt idx="18">
                  <c:v>200607</c:v>
                </c:pt>
                <c:pt idx="19">
                  <c:v>200608</c:v>
                </c:pt>
                <c:pt idx="20">
                  <c:v>200609</c:v>
                </c:pt>
                <c:pt idx="21">
                  <c:v>200610</c:v>
                </c:pt>
                <c:pt idx="22">
                  <c:v>200611</c:v>
                </c:pt>
                <c:pt idx="23">
                  <c:v>200612</c:v>
                </c:pt>
                <c:pt idx="24">
                  <c:v>2007</c:v>
                </c:pt>
                <c:pt idx="25">
                  <c:v>200702</c:v>
                </c:pt>
                <c:pt idx="26">
                  <c:v>200703</c:v>
                </c:pt>
                <c:pt idx="27">
                  <c:v>200704</c:v>
                </c:pt>
                <c:pt idx="28">
                  <c:v>200705</c:v>
                </c:pt>
                <c:pt idx="29">
                  <c:v>200706</c:v>
                </c:pt>
                <c:pt idx="30">
                  <c:v>200707</c:v>
                </c:pt>
                <c:pt idx="31">
                  <c:v>200708</c:v>
                </c:pt>
                <c:pt idx="32">
                  <c:v>200709</c:v>
                </c:pt>
                <c:pt idx="33">
                  <c:v>200710</c:v>
                </c:pt>
                <c:pt idx="34">
                  <c:v>200711</c:v>
                </c:pt>
                <c:pt idx="35">
                  <c:v>200712</c:v>
                </c:pt>
                <c:pt idx="36">
                  <c:v>2008</c:v>
                </c:pt>
                <c:pt idx="37">
                  <c:v>200802</c:v>
                </c:pt>
                <c:pt idx="38">
                  <c:v>200803</c:v>
                </c:pt>
                <c:pt idx="39">
                  <c:v>200804</c:v>
                </c:pt>
                <c:pt idx="40">
                  <c:v>200805</c:v>
                </c:pt>
                <c:pt idx="41">
                  <c:v>200806</c:v>
                </c:pt>
                <c:pt idx="42">
                  <c:v>200807</c:v>
                </c:pt>
                <c:pt idx="43">
                  <c:v>200808</c:v>
                </c:pt>
                <c:pt idx="44">
                  <c:v>200809</c:v>
                </c:pt>
                <c:pt idx="45">
                  <c:v>200810</c:v>
                </c:pt>
                <c:pt idx="46">
                  <c:v>200811</c:v>
                </c:pt>
                <c:pt idx="47">
                  <c:v>200812</c:v>
                </c:pt>
                <c:pt idx="48">
                  <c:v>2009</c:v>
                </c:pt>
                <c:pt idx="49">
                  <c:v>200902</c:v>
                </c:pt>
                <c:pt idx="50">
                  <c:v>200903</c:v>
                </c:pt>
                <c:pt idx="51">
                  <c:v>200904</c:v>
                </c:pt>
                <c:pt idx="52">
                  <c:v>200905</c:v>
                </c:pt>
                <c:pt idx="53">
                  <c:v>200906</c:v>
                </c:pt>
                <c:pt idx="54">
                  <c:v>200907</c:v>
                </c:pt>
                <c:pt idx="55">
                  <c:v>200908</c:v>
                </c:pt>
                <c:pt idx="56">
                  <c:v>200909</c:v>
                </c:pt>
                <c:pt idx="57">
                  <c:v>200910</c:v>
                </c:pt>
                <c:pt idx="58">
                  <c:v>200911</c:v>
                </c:pt>
                <c:pt idx="59">
                  <c:v>200912</c:v>
                </c:pt>
                <c:pt idx="60">
                  <c:v>2010</c:v>
                </c:pt>
                <c:pt idx="61">
                  <c:v>201002</c:v>
                </c:pt>
                <c:pt idx="62">
                  <c:v>201003</c:v>
                </c:pt>
                <c:pt idx="63">
                  <c:v>201004</c:v>
                </c:pt>
                <c:pt idx="64">
                  <c:v>201005</c:v>
                </c:pt>
                <c:pt idx="65">
                  <c:v>201006</c:v>
                </c:pt>
                <c:pt idx="66">
                  <c:v>201007</c:v>
                </c:pt>
                <c:pt idx="67">
                  <c:v>201008</c:v>
                </c:pt>
                <c:pt idx="68">
                  <c:v>201009</c:v>
                </c:pt>
                <c:pt idx="69">
                  <c:v>201010</c:v>
                </c:pt>
                <c:pt idx="70">
                  <c:v>201011</c:v>
                </c:pt>
                <c:pt idx="71">
                  <c:v>201012</c:v>
                </c:pt>
                <c:pt idx="72">
                  <c:v>2011</c:v>
                </c:pt>
                <c:pt idx="73">
                  <c:v>201102</c:v>
                </c:pt>
                <c:pt idx="74">
                  <c:v>201103</c:v>
                </c:pt>
                <c:pt idx="75">
                  <c:v>201104</c:v>
                </c:pt>
                <c:pt idx="76">
                  <c:v>201105</c:v>
                </c:pt>
                <c:pt idx="77">
                  <c:v>201106</c:v>
                </c:pt>
                <c:pt idx="78">
                  <c:v>201107</c:v>
                </c:pt>
                <c:pt idx="79">
                  <c:v>201108</c:v>
                </c:pt>
                <c:pt idx="80">
                  <c:v>201109</c:v>
                </c:pt>
                <c:pt idx="81">
                  <c:v>201110</c:v>
                </c:pt>
                <c:pt idx="82">
                  <c:v>201111</c:v>
                </c:pt>
                <c:pt idx="83">
                  <c:v>201112</c:v>
                </c:pt>
                <c:pt idx="84">
                  <c:v>2012</c:v>
                </c:pt>
                <c:pt idx="85">
                  <c:v>201202</c:v>
                </c:pt>
                <c:pt idx="86">
                  <c:v>201203</c:v>
                </c:pt>
                <c:pt idx="87">
                  <c:v>201204</c:v>
                </c:pt>
                <c:pt idx="88">
                  <c:v>201205</c:v>
                </c:pt>
                <c:pt idx="89">
                  <c:v>201206</c:v>
                </c:pt>
                <c:pt idx="90">
                  <c:v>201207</c:v>
                </c:pt>
                <c:pt idx="91">
                  <c:v>201208</c:v>
                </c:pt>
                <c:pt idx="92">
                  <c:v>201209</c:v>
                </c:pt>
                <c:pt idx="93">
                  <c:v>201210</c:v>
                </c:pt>
                <c:pt idx="94">
                  <c:v>201211</c:v>
                </c:pt>
                <c:pt idx="95">
                  <c:v>201212</c:v>
                </c:pt>
                <c:pt idx="96">
                  <c:v>2013</c:v>
                </c:pt>
                <c:pt idx="97">
                  <c:v>201302</c:v>
                </c:pt>
                <c:pt idx="98">
                  <c:v>201303</c:v>
                </c:pt>
                <c:pt idx="99">
                  <c:v>201304</c:v>
                </c:pt>
                <c:pt idx="100">
                  <c:v>201305</c:v>
                </c:pt>
                <c:pt idx="101">
                  <c:v>201306</c:v>
                </c:pt>
                <c:pt idx="102">
                  <c:v>201307</c:v>
                </c:pt>
                <c:pt idx="103">
                  <c:v>201308</c:v>
                </c:pt>
                <c:pt idx="104">
                  <c:v>201309</c:v>
                </c:pt>
                <c:pt idx="105">
                  <c:v>201310</c:v>
                </c:pt>
                <c:pt idx="106">
                  <c:v>201311</c:v>
                </c:pt>
                <c:pt idx="107">
                  <c:v>201312</c:v>
                </c:pt>
                <c:pt idx="108">
                  <c:v>2014</c:v>
                </c:pt>
                <c:pt idx="109">
                  <c:v>201402</c:v>
                </c:pt>
                <c:pt idx="110">
                  <c:v>201403</c:v>
                </c:pt>
                <c:pt idx="111">
                  <c:v>201404</c:v>
                </c:pt>
                <c:pt idx="112">
                  <c:v>201405</c:v>
                </c:pt>
                <c:pt idx="113">
                  <c:v>201406</c:v>
                </c:pt>
                <c:pt idx="114">
                  <c:v>201407</c:v>
                </c:pt>
                <c:pt idx="115">
                  <c:v>201408</c:v>
                </c:pt>
                <c:pt idx="116">
                  <c:v>201409</c:v>
                </c:pt>
                <c:pt idx="117">
                  <c:v>201410</c:v>
                </c:pt>
                <c:pt idx="118">
                  <c:v>201411</c:v>
                </c:pt>
                <c:pt idx="119">
                  <c:v>201412</c:v>
                </c:pt>
                <c:pt idx="120">
                  <c:v>2015</c:v>
                </c:pt>
                <c:pt idx="121">
                  <c:v>201502</c:v>
                </c:pt>
                <c:pt idx="122">
                  <c:v>201503</c:v>
                </c:pt>
                <c:pt idx="123">
                  <c:v>201504</c:v>
                </c:pt>
                <c:pt idx="124">
                  <c:v>201505</c:v>
                </c:pt>
                <c:pt idx="125">
                  <c:v>201506</c:v>
                </c:pt>
                <c:pt idx="126">
                  <c:v>201507</c:v>
                </c:pt>
                <c:pt idx="127">
                  <c:v>201508</c:v>
                </c:pt>
                <c:pt idx="128">
                  <c:v>201509</c:v>
                </c:pt>
                <c:pt idx="129">
                  <c:v>201510</c:v>
                </c:pt>
                <c:pt idx="130">
                  <c:v>201511</c:v>
                </c:pt>
                <c:pt idx="131">
                  <c:v>201512</c:v>
                </c:pt>
                <c:pt idx="132">
                  <c:v>2016</c:v>
                </c:pt>
                <c:pt idx="133">
                  <c:v>201602</c:v>
                </c:pt>
                <c:pt idx="134">
                  <c:v>201603</c:v>
                </c:pt>
                <c:pt idx="135">
                  <c:v>201604</c:v>
                </c:pt>
                <c:pt idx="136">
                  <c:v>201605</c:v>
                </c:pt>
                <c:pt idx="137">
                  <c:v>201606</c:v>
                </c:pt>
                <c:pt idx="138">
                  <c:v>201607</c:v>
                </c:pt>
                <c:pt idx="139">
                  <c:v>201608</c:v>
                </c:pt>
                <c:pt idx="140">
                  <c:v>201609</c:v>
                </c:pt>
                <c:pt idx="141">
                  <c:v>201610</c:v>
                </c:pt>
                <c:pt idx="142">
                  <c:v>201611</c:v>
                </c:pt>
                <c:pt idx="143">
                  <c:v>201612</c:v>
                </c:pt>
                <c:pt idx="144">
                  <c:v>2017</c:v>
                </c:pt>
                <c:pt idx="145">
                  <c:v>201702</c:v>
                </c:pt>
                <c:pt idx="146">
                  <c:v>201703</c:v>
                </c:pt>
                <c:pt idx="147">
                  <c:v>201704</c:v>
                </c:pt>
                <c:pt idx="148">
                  <c:v>201705</c:v>
                </c:pt>
                <c:pt idx="149">
                  <c:v>201706</c:v>
                </c:pt>
                <c:pt idx="150">
                  <c:v>201707</c:v>
                </c:pt>
                <c:pt idx="151">
                  <c:v>201708</c:v>
                </c:pt>
                <c:pt idx="152">
                  <c:v>201709</c:v>
                </c:pt>
                <c:pt idx="153">
                  <c:v>201710</c:v>
                </c:pt>
                <c:pt idx="154">
                  <c:v>201711</c:v>
                </c:pt>
                <c:pt idx="155">
                  <c:v>201712</c:v>
                </c:pt>
              </c:strCache>
            </c:strRef>
          </c:cat>
          <c:val>
            <c:numRef>
              <c:f>Sheet1!$B$14:$B$169</c:f>
              <c:numCache>
                <c:formatCode>0</c:formatCode>
                <c:ptCount val="156"/>
                <c:pt idx="0">
                  <c:v>5174.6666666667061</c:v>
                </c:pt>
                <c:pt idx="1">
                  <c:v>5220.0833333333285</c:v>
                </c:pt>
                <c:pt idx="2">
                  <c:v>5339.1666666667061</c:v>
                </c:pt>
                <c:pt idx="3">
                  <c:v>5379.5</c:v>
                </c:pt>
                <c:pt idx="4">
                  <c:v>5511.0833333333285</c:v>
                </c:pt>
                <c:pt idx="5">
                  <c:v>5612.1666666667061</c:v>
                </c:pt>
                <c:pt idx="6">
                  <c:v>5691</c:v>
                </c:pt>
                <c:pt idx="7">
                  <c:v>5894.6666666667061</c:v>
                </c:pt>
                <c:pt idx="8">
                  <c:v>5840.1666666667061</c:v>
                </c:pt>
                <c:pt idx="9">
                  <c:v>5933.25</c:v>
                </c:pt>
                <c:pt idx="10">
                  <c:v>6089.1666666667061</c:v>
                </c:pt>
                <c:pt idx="11">
                  <c:v>6216.25</c:v>
                </c:pt>
                <c:pt idx="12">
                  <c:v>6302.3333333333285</c:v>
                </c:pt>
                <c:pt idx="13">
                  <c:v>6334</c:v>
                </c:pt>
                <c:pt idx="14">
                  <c:v>6325.0833333333285</c:v>
                </c:pt>
                <c:pt idx="15">
                  <c:v>6245.4166666666897</c:v>
                </c:pt>
                <c:pt idx="16">
                  <c:v>6288.6666666667061</c:v>
                </c:pt>
                <c:pt idx="17">
                  <c:v>6377.25</c:v>
                </c:pt>
                <c:pt idx="18">
                  <c:v>6467.4166666666897</c:v>
                </c:pt>
                <c:pt idx="19">
                  <c:v>6486.0833333333285</c:v>
                </c:pt>
                <c:pt idx="20">
                  <c:v>6885.5</c:v>
                </c:pt>
                <c:pt idx="21">
                  <c:v>6973.8333333333285</c:v>
                </c:pt>
                <c:pt idx="22">
                  <c:v>7112.5</c:v>
                </c:pt>
                <c:pt idx="23">
                  <c:v>7029.1666666667061</c:v>
                </c:pt>
                <c:pt idx="24">
                  <c:v>7107.9166666666897</c:v>
                </c:pt>
                <c:pt idx="25">
                  <c:v>7203.6666666667061</c:v>
                </c:pt>
                <c:pt idx="26">
                  <c:v>7260.5833333333285</c:v>
                </c:pt>
                <c:pt idx="27">
                  <c:v>7394.25</c:v>
                </c:pt>
                <c:pt idx="28">
                  <c:v>7583.75</c:v>
                </c:pt>
                <c:pt idx="29">
                  <c:v>7569</c:v>
                </c:pt>
                <c:pt idx="30">
                  <c:v>7598.6666666667061</c:v>
                </c:pt>
                <c:pt idx="31">
                  <c:v>7809.75</c:v>
                </c:pt>
                <c:pt idx="32">
                  <c:v>7741.1666666667061</c:v>
                </c:pt>
                <c:pt idx="33">
                  <c:v>8069.6666666667061</c:v>
                </c:pt>
                <c:pt idx="34">
                  <c:v>8291.5</c:v>
                </c:pt>
                <c:pt idx="35">
                  <c:v>8485.833333333323</c:v>
                </c:pt>
                <c:pt idx="36">
                  <c:v>8774.6666666666333</c:v>
                </c:pt>
                <c:pt idx="37">
                  <c:v>9249.25</c:v>
                </c:pt>
                <c:pt idx="38">
                  <c:v>9675.5</c:v>
                </c:pt>
                <c:pt idx="39">
                  <c:v>10007.666666666661</c:v>
                </c:pt>
                <c:pt idx="40">
                  <c:v>10097.416666666661</c:v>
                </c:pt>
                <c:pt idx="41">
                  <c:v>10447.916666666661</c:v>
                </c:pt>
                <c:pt idx="42">
                  <c:v>10961.5</c:v>
                </c:pt>
                <c:pt idx="43">
                  <c:v>11235.75</c:v>
                </c:pt>
                <c:pt idx="44">
                  <c:v>11625.583333333327</c:v>
                </c:pt>
                <c:pt idx="45">
                  <c:v>11949.416666666661</c:v>
                </c:pt>
                <c:pt idx="46">
                  <c:v>12073.5</c:v>
                </c:pt>
                <c:pt idx="47">
                  <c:v>12838.5</c:v>
                </c:pt>
                <c:pt idx="48">
                  <c:v>12926.75</c:v>
                </c:pt>
                <c:pt idx="49">
                  <c:v>12901.916666666661</c:v>
                </c:pt>
                <c:pt idx="50">
                  <c:v>12819.333333333327</c:v>
                </c:pt>
                <c:pt idx="51">
                  <c:v>12974.166666666661</c:v>
                </c:pt>
                <c:pt idx="52">
                  <c:v>13027.083333333327</c:v>
                </c:pt>
                <c:pt idx="53">
                  <c:v>13029.25</c:v>
                </c:pt>
                <c:pt idx="54">
                  <c:v>13212.166666666661</c:v>
                </c:pt>
                <c:pt idx="55">
                  <c:v>13114.25</c:v>
                </c:pt>
                <c:pt idx="56">
                  <c:v>13087.666666666661</c:v>
                </c:pt>
                <c:pt idx="57">
                  <c:v>12994.75</c:v>
                </c:pt>
                <c:pt idx="58">
                  <c:v>12758.916666666661</c:v>
                </c:pt>
                <c:pt idx="59">
                  <c:v>12448.166666666661</c:v>
                </c:pt>
                <c:pt idx="60">
                  <c:v>12231.333333333327</c:v>
                </c:pt>
                <c:pt idx="61">
                  <c:v>12045</c:v>
                </c:pt>
                <c:pt idx="62">
                  <c:v>11692.75</c:v>
                </c:pt>
                <c:pt idx="63">
                  <c:v>11300.916666666661</c:v>
                </c:pt>
                <c:pt idx="64">
                  <c:v>10825</c:v>
                </c:pt>
                <c:pt idx="65">
                  <c:v>10146.5</c:v>
                </c:pt>
                <c:pt idx="66">
                  <c:v>9341.333333333323</c:v>
                </c:pt>
                <c:pt idx="67">
                  <c:v>8741.833333333323</c:v>
                </c:pt>
                <c:pt idx="68">
                  <c:v>8101.75</c:v>
                </c:pt>
                <c:pt idx="69">
                  <c:v>7326.8333333333285</c:v>
                </c:pt>
                <c:pt idx="70">
                  <c:v>6981.1666666667061</c:v>
                </c:pt>
                <c:pt idx="71">
                  <c:v>6353.5833333333285</c:v>
                </c:pt>
                <c:pt idx="72">
                  <c:v>5856.0833333333285</c:v>
                </c:pt>
                <c:pt idx="73">
                  <c:v>5452.9166666666897</c:v>
                </c:pt>
                <c:pt idx="74">
                  <c:v>5245.6666666667061</c:v>
                </c:pt>
                <c:pt idx="75">
                  <c:v>4734.5</c:v>
                </c:pt>
                <c:pt idx="76">
                  <c:v>4473.3333333333285</c:v>
                </c:pt>
                <c:pt idx="77">
                  <c:v>4363.4166666666897</c:v>
                </c:pt>
                <c:pt idx="78">
                  <c:v>4121.5</c:v>
                </c:pt>
                <c:pt idx="79">
                  <c:v>3972.9166666666647</c:v>
                </c:pt>
                <c:pt idx="80">
                  <c:v>3801.5</c:v>
                </c:pt>
                <c:pt idx="81">
                  <c:v>3727.4166666666647</c:v>
                </c:pt>
                <c:pt idx="82">
                  <c:v>3657.833333333353</c:v>
                </c:pt>
                <c:pt idx="83">
                  <c:v>3291.6666666666533</c:v>
                </c:pt>
                <c:pt idx="84">
                  <c:v>3253.75</c:v>
                </c:pt>
                <c:pt idx="85">
                  <c:v>3173.6666666666533</c:v>
                </c:pt>
                <c:pt idx="86">
                  <c:v>2993.4166666666647</c:v>
                </c:pt>
                <c:pt idx="87">
                  <c:v>3233</c:v>
                </c:pt>
                <c:pt idx="88">
                  <c:v>3446.75</c:v>
                </c:pt>
                <c:pt idx="89">
                  <c:v>3418.4166666666647</c:v>
                </c:pt>
                <c:pt idx="90">
                  <c:v>3504.9166666666647</c:v>
                </c:pt>
                <c:pt idx="91">
                  <c:v>3676.25</c:v>
                </c:pt>
                <c:pt idx="92">
                  <c:v>3744.9166666666647</c:v>
                </c:pt>
                <c:pt idx="93">
                  <c:v>3810.75</c:v>
                </c:pt>
                <c:pt idx="94">
                  <c:v>3808.0833333333467</c:v>
                </c:pt>
                <c:pt idx="95">
                  <c:v>3892.5833333333467</c:v>
                </c:pt>
                <c:pt idx="96">
                  <c:v>3992</c:v>
                </c:pt>
                <c:pt idx="97">
                  <c:v>4073.6666666666533</c:v>
                </c:pt>
                <c:pt idx="98">
                  <c:v>4304.0833333333285</c:v>
                </c:pt>
                <c:pt idx="99">
                  <c:v>4159.4166666666897</c:v>
                </c:pt>
                <c:pt idx="100">
                  <c:v>4045.833333333353</c:v>
                </c:pt>
                <c:pt idx="101">
                  <c:v>4085.9166666666647</c:v>
                </c:pt>
                <c:pt idx="102">
                  <c:v>4202.75</c:v>
                </c:pt>
                <c:pt idx="103">
                  <c:v>4203.4166666666897</c:v>
                </c:pt>
                <c:pt idx="104">
                  <c:v>4309.4166666666897</c:v>
                </c:pt>
                <c:pt idx="105">
                  <c:v>4306</c:v>
                </c:pt>
                <c:pt idx="106">
                  <c:v>4403.3333333333285</c:v>
                </c:pt>
                <c:pt idx="107">
                  <c:v>4651</c:v>
                </c:pt>
                <c:pt idx="108">
                  <c:v>4693.25</c:v>
                </c:pt>
                <c:pt idx="109">
                  <c:v>4613.0833333333285</c:v>
                </c:pt>
                <c:pt idx="110">
                  <c:v>4667.1666666667061</c:v>
                </c:pt>
                <c:pt idx="111">
                  <c:v>4604.1666666667061</c:v>
                </c:pt>
                <c:pt idx="112">
                  <c:v>4994.8333333333285</c:v>
                </c:pt>
                <c:pt idx="113">
                  <c:v>4973.75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Projected Room Opens</c:v>
                </c:pt>
              </c:strCache>
            </c:strRef>
          </c:tx>
          <c:spPr>
            <a:ln w="50800">
              <a:solidFill>
                <a:srgbClr val="00FF00"/>
              </a:solidFill>
              <a:prstDash val="sysDash"/>
            </a:ln>
          </c:spPr>
          <c:marker>
            <c:symbol val="none"/>
          </c:marker>
          <c:val>
            <c:numRef>
              <c:f>Sheet1!$C$14:$C$169</c:f>
              <c:numCache>
                <c:formatCode>General</c:formatCode>
                <c:ptCount val="156"/>
                <c:pt idx="114" formatCode="0">
                  <c:v>5006</c:v>
                </c:pt>
                <c:pt idx="115" formatCode="0">
                  <c:v>5588.25</c:v>
                </c:pt>
                <c:pt idx="116" formatCode="0">
                  <c:v>6074.3333333333285</c:v>
                </c:pt>
                <c:pt idx="117" formatCode="0">
                  <c:v>6579.8333333333285</c:v>
                </c:pt>
                <c:pt idx="118" formatCode="0">
                  <c:v>6585.5833333333285</c:v>
                </c:pt>
                <c:pt idx="119" formatCode="0">
                  <c:v>6518.5</c:v>
                </c:pt>
                <c:pt idx="120" formatCode="0">
                  <c:v>6532.75</c:v>
                </c:pt>
                <c:pt idx="121" formatCode="0">
                  <c:v>6965.25</c:v>
                </c:pt>
                <c:pt idx="122" formatCode="0">
                  <c:v>7119.8333333333285</c:v>
                </c:pt>
                <c:pt idx="123" formatCode="0">
                  <c:v>7273.8333333333285</c:v>
                </c:pt>
                <c:pt idx="124" formatCode="0">
                  <c:v>7074.0833333333285</c:v>
                </c:pt>
                <c:pt idx="125" formatCode="0">
                  <c:v>7633.5833333333285</c:v>
                </c:pt>
                <c:pt idx="126" formatCode="0">
                  <c:v>8586.9166666666333</c:v>
                </c:pt>
                <c:pt idx="127" formatCode="0">
                  <c:v>9234.75</c:v>
                </c:pt>
                <c:pt idx="128" formatCode="0">
                  <c:v>9714.75</c:v>
                </c:pt>
                <c:pt idx="129" formatCode="0">
                  <c:v>10140.916666666661</c:v>
                </c:pt>
                <c:pt idx="130" formatCode="0">
                  <c:v>10713.166666666661</c:v>
                </c:pt>
                <c:pt idx="131" formatCode="0">
                  <c:v>11694.333333333327</c:v>
                </c:pt>
                <c:pt idx="132" formatCode="0">
                  <c:v>11919.833333333327</c:v>
                </c:pt>
                <c:pt idx="133" formatCode="0">
                  <c:v>11855.083333333327</c:v>
                </c:pt>
                <c:pt idx="134" formatCode="0">
                  <c:v>12347.083333333327</c:v>
                </c:pt>
                <c:pt idx="135" formatCode="0">
                  <c:v>12757.5</c:v>
                </c:pt>
                <c:pt idx="136" formatCode="0">
                  <c:v>12875.25</c:v>
                </c:pt>
                <c:pt idx="137" formatCode="0">
                  <c:v>13233</c:v>
                </c:pt>
                <c:pt idx="138" formatCode="0">
                  <c:v>12335.583333333327</c:v>
                </c:pt>
                <c:pt idx="139" formatCode="0">
                  <c:v>11139.666666666661</c:v>
                </c:pt>
                <c:pt idx="140" formatCode="0">
                  <c:v>10143.25</c:v>
                </c:pt>
                <c:pt idx="141" formatCode="0">
                  <c:v>9163.25</c:v>
                </c:pt>
                <c:pt idx="142" formatCode="0">
                  <c:v>8400.333333333323</c:v>
                </c:pt>
                <c:pt idx="143" formatCode="0">
                  <c:v>7503.1666666667061</c:v>
                </c:pt>
                <c:pt idx="144" formatCode="0">
                  <c:v>7445.0833333333285</c:v>
                </c:pt>
                <c:pt idx="145" formatCode="0">
                  <c:v>7068.9166666666897</c:v>
                </c:pt>
                <c:pt idx="146" formatCode="0">
                  <c:v>6384.25</c:v>
                </c:pt>
                <c:pt idx="147" formatCode="0">
                  <c:v>5590.25</c:v>
                </c:pt>
                <c:pt idx="148" formatCode="0">
                  <c:v>4950.1666666667061</c:v>
                </c:pt>
                <c:pt idx="149" formatCode="0">
                  <c:v>3864</c:v>
                </c:pt>
                <c:pt idx="150" formatCode="0">
                  <c:v>3363.833333333353</c:v>
                </c:pt>
                <c:pt idx="151" formatCode="0">
                  <c:v>3030.9166666666647</c:v>
                </c:pt>
                <c:pt idx="152" formatCode="0">
                  <c:v>2731.5</c:v>
                </c:pt>
                <c:pt idx="153" formatCode="0">
                  <c:v>2642.75</c:v>
                </c:pt>
                <c:pt idx="154" formatCode="0">
                  <c:v>2447.25</c:v>
                </c:pt>
                <c:pt idx="155" formatCode="0">
                  <c:v>2207.5833333333467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Number of Rooms Closed</c:v>
                </c:pt>
              </c:strCache>
            </c:strRef>
          </c:tx>
          <c:spPr>
            <a:ln w="50800">
              <a:solidFill>
                <a:srgbClr val="FF0000"/>
              </a:solidFill>
            </a:ln>
          </c:spPr>
          <c:marker>
            <c:symbol val="none"/>
          </c:marker>
          <c:val>
            <c:numRef>
              <c:f>Sheet1!$D$14:$D$127</c:f>
              <c:numCache>
                <c:formatCode>General</c:formatCode>
                <c:ptCount val="114"/>
                <c:pt idx="0">
                  <c:v>4128</c:v>
                </c:pt>
                <c:pt idx="1">
                  <c:v>4364</c:v>
                </c:pt>
                <c:pt idx="2">
                  <c:v>4507</c:v>
                </c:pt>
                <c:pt idx="3">
                  <c:v>4609</c:v>
                </c:pt>
                <c:pt idx="4">
                  <c:v>4802</c:v>
                </c:pt>
                <c:pt idx="5">
                  <c:v>4721</c:v>
                </c:pt>
                <c:pt idx="6">
                  <c:v>4826</c:v>
                </c:pt>
                <c:pt idx="7">
                  <c:v>4871</c:v>
                </c:pt>
                <c:pt idx="8">
                  <c:v>5298</c:v>
                </c:pt>
                <c:pt idx="9">
                  <c:v>5365</c:v>
                </c:pt>
                <c:pt idx="10">
                  <c:v>5429</c:v>
                </c:pt>
                <c:pt idx="11">
                  <c:v>5406</c:v>
                </c:pt>
                <c:pt idx="12">
                  <c:v>5527</c:v>
                </c:pt>
                <c:pt idx="13">
                  <c:v>5438</c:v>
                </c:pt>
                <c:pt idx="14">
                  <c:v>5404</c:v>
                </c:pt>
                <c:pt idx="15">
                  <c:v>5319</c:v>
                </c:pt>
                <c:pt idx="16">
                  <c:v>5225</c:v>
                </c:pt>
                <c:pt idx="17">
                  <c:v>5105</c:v>
                </c:pt>
                <c:pt idx="18">
                  <c:v>5029</c:v>
                </c:pt>
                <c:pt idx="19">
                  <c:v>5077</c:v>
                </c:pt>
                <c:pt idx="20">
                  <c:v>4344</c:v>
                </c:pt>
                <c:pt idx="21">
                  <c:v>4194</c:v>
                </c:pt>
                <c:pt idx="22">
                  <c:v>4424</c:v>
                </c:pt>
                <c:pt idx="23">
                  <c:v>4415</c:v>
                </c:pt>
                <c:pt idx="24">
                  <c:v>4233</c:v>
                </c:pt>
                <c:pt idx="25">
                  <c:v>4070</c:v>
                </c:pt>
                <c:pt idx="26">
                  <c:v>4067</c:v>
                </c:pt>
                <c:pt idx="27">
                  <c:v>3951</c:v>
                </c:pt>
                <c:pt idx="28">
                  <c:v>3827</c:v>
                </c:pt>
                <c:pt idx="29">
                  <c:v>3710</c:v>
                </c:pt>
                <c:pt idx="30">
                  <c:v>3602</c:v>
                </c:pt>
                <c:pt idx="31">
                  <c:v>3551</c:v>
                </c:pt>
                <c:pt idx="32">
                  <c:v>3452</c:v>
                </c:pt>
                <c:pt idx="33">
                  <c:v>3446</c:v>
                </c:pt>
                <c:pt idx="34">
                  <c:v>3096</c:v>
                </c:pt>
                <c:pt idx="35">
                  <c:v>2971</c:v>
                </c:pt>
                <c:pt idx="36">
                  <c:v>2925</c:v>
                </c:pt>
                <c:pt idx="37">
                  <c:v>2868</c:v>
                </c:pt>
                <c:pt idx="38">
                  <c:v>2741</c:v>
                </c:pt>
                <c:pt idx="39">
                  <c:v>2745</c:v>
                </c:pt>
                <c:pt idx="40">
                  <c:v>2692</c:v>
                </c:pt>
                <c:pt idx="41">
                  <c:v>2571</c:v>
                </c:pt>
                <c:pt idx="42">
                  <c:v>2552</c:v>
                </c:pt>
                <c:pt idx="43">
                  <c:v>2447</c:v>
                </c:pt>
                <c:pt idx="44">
                  <c:v>2433</c:v>
                </c:pt>
                <c:pt idx="45">
                  <c:v>2315</c:v>
                </c:pt>
                <c:pt idx="46">
                  <c:v>2310</c:v>
                </c:pt>
                <c:pt idx="47">
                  <c:v>2333</c:v>
                </c:pt>
                <c:pt idx="48">
                  <c:v>2401</c:v>
                </c:pt>
                <c:pt idx="49">
                  <c:v>2407</c:v>
                </c:pt>
                <c:pt idx="50">
                  <c:v>2450</c:v>
                </c:pt>
                <c:pt idx="51">
                  <c:v>2466</c:v>
                </c:pt>
                <c:pt idx="52">
                  <c:v>2478</c:v>
                </c:pt>
                <c:pt idx="53">
                  <c:v>2534</c:v>
                </c:pt>
                <c:pt idx="54">
                  <c:v>2522</c:v>
                </c:pt>
                <c:pt idx="55">
                  <c:v>2504</c:v>
                </c:pt>
                <c:pt idx="56">
                  <c:v>2520</c:v>
                </c:pt>
                <c:pt idx="57">
                  <c:v>2513</c:v>
                </c:pt>
                <c:pt idx="58">
                  <c:v>2596</c:v>
                </c:pt>
                <c:pt idx="59">
                  <c:v>2627</c:v>
                </c:pt>
                <c:pt idx="60">
                  <c:v>2665</c:v>
                </c:pt>
                <c:pt idx="61">
                  <c:v>2721</c:v>
                </c:pt>
                <c:pt idx="62">
                  <c:v>2707</c:v>
                </c:pt>
                <c:pt idx="63">
                  <c:v>2723</c:v>
                </c:pt>
                <c:pt idx="64">
                  <c:v>2699</c:v>
                </c:pt>
                <c:pt idx="65">
                  <c:v>2516</c:v>
                </c:pt>
                <c:pt idx="66">
                  <c:v>2570</c:v>
                </c:pt>
                <c:pt idx="67">
                  <c:v>2505</c:v>
                </c:pt>
                <c:pt idx="68">
                  <c:v>2496</c:v>
                </c:pt>
                <c:pt idx="69">
                  <c:v>2570</c:v>
                </c:pt>
                <c:pt idx="70">
                  <c:v>2420</c:v>
                </c:pt>
                <c:pt idx="71">
                  <c:v>2291</c:v>
                </c:pt>
                <c:pt idx="72">
                  <c:v>2207</c:v>
                </c:pt>
                <c:pt idx="73">
                  <c:v>2109</c:v>
                </c:pt>
                <c:pt idx="74">
                  <c:v>2100</c:v>
                </c:pt>
                <c:pt idx="75">
                  <c:v>2099</c:v>
                </c:pt>
                <c:pt idx="76">
                  <c:v>2130</c:v>
                </c:pt>
                <c:pt idx="77">
                  <c:v>2154</c:v>
                </c:pt>
                <c:pt idx="78">
                  <c:v>2186</c:v>
                </c:pt>
                <c:pt idx="79">
                  <c:v>2253</c:v>
                </c:pt>
                <c:pt idx="80">
                  <c:v>2185</c:v>
                </c:pt>
                <c:pt idx="81">
                  <c:v>2200</c:v>
                </c:pt>
                <c:pt idx="82">
                  <c:v>2188</c:v>
                </c:pt>
                <c:pt idx="83">
                  <c:v>2250</c:v>
                </c:pt>
                <c:pt idx="84">
                  <c:v>2203</c:v>
                </c:pt>
                <c:pt idx="85">
                  <c:v>2213</c:v>
                </c:pt>
                <c:pt idx="86">
                  <c:v>2252</c:v>
                </c:pt>
                <c:pt idx="87">
                  <c:v>2152</c:v>
                </c:pt>
                <c:pt idx="88">
                  <c:v>2052</c:v>
                </c:pt>
                <c:pt idx="89">
                  <c:v>1878</c:v>
                </c:pt>
                <c:pt idx="90">
                  <c:v>1755</c:v>
                </c:pt>
                <c:pt idx="91">
                  <c:v>1665</c:v>
                </c:pt>
                <c:pt idx="92">
                  <c:v>1546</c:v>
                </c:pt>
                <c:pt idx="93">
                  <c:v>1398</c:v>
                </c:pt>
                <c:pt idx="94">
                  <c:v>1543</c:v>
                </c:pt>
                <c:pt idx="95">
                  <c:v>1488</c:v>
                </c:pt>
                <c:pt idx="96">
                  <c:v>1474</c:v>
                </c:pt>
                <c:pt idx="97">
                  <c:v>1442</c:v>
                </c:pt>
                <c:pt idx="98">
                  <c:v>1325</c:v>
                </c:pt>
                <c:pt idx="99">
                  <c:v>1339</c:v>
                </c:pt>
                <c:pt idx="100">
                  <c:v>1378</c:v>
                </c:pt>
                <c:pt idx="101">
                  <c:v>1424</c:v>
                </c:pt>
                <c:pt idx="102">
                  <c:v>1517</c:v>
                </c:pt>
                <c:pt idx="103">
                  <c:v>1567</c:v>
                </c:pt>
                <c:pt idx="104">
                  <c:v>1645</c:v>
                </c:pt>
                <c:pt idx="105">
                  <c:v>1679</c:v>
                </c:pt>
                <c:pt idx="106">
                  <c:v>1553</c:v>
                </c:pt>
                <c:pt idx="107">
                  <c:v>1553</c:v>
                </c:pt>
                <c:pt idx="108">
                  <c:v>1518</c:v>
                </c:pt>
                <c:pt idx="109">
                  <c:v>1653</c:v>
                </c:pt>
                <c:pt idx="110">
                  <c:v>1631</c:v>
                </c:pt>
                <c:pt idx="111">
                  <c:v>1684</c:v>
                </c:pt>
                <c:pt idx="112">
                  <c:v>1651</c:v>
                </c:pt>
                <c:pt idx="113">
                  <c:v>1745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Projected Room Closes</c:v>
                </c:pt>
              </c:strCache>
            </c:strRef>
          </c:tx>
          <c:spPr>
            <a:ln w="50800">
              <a:solidFill>
                <a:srgbClr val="FF0000"/>
              </a:solidFill>
              <a:prstDash val="sysDash"/>
            </a:ln>
          </c:spPr>
          <c:marker>
            <c:symbol val="none"/>
          </c:marker>
          <c:val>
            <c:numRef>
              <c:f>Sheet1!$E$14:$E$169</c:f>
              <c:numCache>
                <c:formatCode>General</c:formatCode>
                <c:ptCount val="156"/>
                <c:pt idx="114" formatCode="0">
                  <c:v>2035</c:v>
                </c:pt>
                <c:pt idx="115" formatCode="0">
                  <c:v>2035</c:v>
                </c:pt>
                <c:pt idx="116" formatCode="0">
                  <c:v>2035</c:v>
                </c:pt>
                <c:pt idx="117" formatCode="0">
                  <c:v>2035</c:v>
                </c:pt>
                <c:pt idx="118" formatCode="0">
                  <c:v>2035</c:v>
                </c:pt>
                <c:pt idx="119" formatCode="0">
                  <c:v>2035</c:v>
                </c:pt>
                <c:pt idx="120" formatCode="0">
                  <c:v>2035</c:v>
                </c:pt>
                <c:pt idx="121" formatCode="0">
                  <c:v>2035</c:v>
                </c:pt>
                <c:pt idx="122" formatCode="0">
                  <c:v>2035</c:v>
                </c:pt>
                <c:pt idx="123" formatCode="0">
                  <c:v>2035</c:v>
                </c:pt>
                <c:pt idx="124" formatCode="0">
                  <c:v>2035</c:v>
                </c:pt>
                <c:pt idx="125" formatCode="0">
                  <c:v>2035</c:v>
                </c:pt>
                <c:pt idx="126" formatCode="0">
                  <c:v>2035</c:v>
                </c:pt>
                <c:pt idx="127" formatCode="0">
                  <c:v>2035</c:v>
                </c:pt>
                <c:pt idx="128" formatCode="0">
                  <c:v>2035</c:v>
                </c:pt>
                <c:pt idx="129" formatCode="0">
                  <c:v>2035</c:v>
                </c:pt>
                <c:pt idx="130" formatCode="0">
                  <c:v>2035</c:v>
                </c:pt>
                <c:pt idx="131" formatCode="0">
                  <c:v>2035</c:v>
                </c:pt>
                <c:pt idx="132" formatCode="0">
                  <c:v>2035</c:v>
                </c:pt>
                <c:pt idx="133" formatCode="0">
                  <c:v>2035</c:v>
                </c:pt>
                <c:pt idx="134" formatCode="0">
                  <c:v>2035</c:v>
                </c:pt>
                <c:pt idx="135" formatCode="0">
                  <c:v>2035</c:v>
                </c:pt>
                <c:pt idx="136" formatCode="0">
                  <c:v>2035</c:v>
                </c:pt>
                <c:pt idx="137" formatCode="0">
                  <c:v>2035</c:v>
                </c:pt>
                <c:pt idx="138" formatCode="0">
                  <c:v>2035</c:v>
                </c:pt>
                <c:pt idx="139" formatCode="0">
                  <c:v>2035</c:v>
                </c:pt>
                <c:pt idx="140" formatCode="0">
                  <c:v>2035</c:v>
                </c:pt>
                <c:pt idx="141" formatCode="0">
                  <c:v>2035</c:v>
                </c:pt>
                <c:pt idx="142" formatCode="0">
                  <c:v>2035</c:v>
                </c:pt>
                <c:pt idx="143" formatCode="0">
                  <c:v>2035</c:v>
                </c:pt>
                <c:pt idx="144" formatCode="0">
                  <c:v>2035</c:v>
                </c:pt>
                <c:pt idx="145" formatCode="0">
                  <c:v>2035</c:v>
                </c:pt>
                <c:pt idx="146" formatCode="0">
                  <c:v>2035</c:v>
                </c:pt>
                <c:pt idx="147" formatCode="0">
                  <c:v>2035</c:v>
                </c:pt>
                <c:pt idx="148" formatCode="0">
                  <c:v>2035</c:v>
                </c:pt>
                <c:pt idx="149" formatCode="0">
                  <c:v>2035</c:v>
                </c:pt>
                <c:pt idx="150" formatCode="0">
                  <c:v>2035</c:v>
                </c:pt>
                <c:pt idx="151" formatCode="0">
                  <c:v>2035</c:v>
                </c:pt>
                <c:pt idx="152" formatCode="0">
                  <c:v>2035</c:v>
                </c:pt>
                <c:pt idx="153" formatCode="0">
                  <c:v>2035</c:v>
                </c:pt>
                <c:pt idx="154" formatCode="0">
                  <c:v>2035</c:v>
                </c:pt>
                <c:pt idx="155" formatCode="0">
                  <c:v>2035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Net Opens &amp; Closes</c:v>
                </c:pt>
              </c:strCache>
            </c:strRef>
          </c:tx>
          <c:spPr>
            <a:ln w="50800">
              <a:solidFill>
                <a:srgbClr val="FFCC00"/>
              </a:solidFill>
            </a:ln>
          </c:spPr>
          <c:marker>
            <c:symbol val="none"/>
          </c:marker>
          <c:val>
            <c:numRef>
              <c:f>Sheet1!$F$14:$F$169</c:f>
              <c:numCache>
                <c:formatCode>0</c:formatCode>
                <c:ptCount val="156"/>
                <c:pt idx="0">
                  <c:v>1046.6666666666681</c:v>
                </c:pt>
                <c:pt idx="1">
                  <c:v>856.08333333333564</c:v>
                </c:pt>
                <c:pt idx="2">
                  <c:v>832.16666666666754</c:v>
                </c:pt>
                <c:pt idx="3">
                  <c:v>770.5</c:v>
                </c:pt>
                <c:pt idx="4">
                  <c:v>709.08333333333564</c:v>
                </c:pt>
                <c:pt idx="5">
                  <c:v>891.16666666666754</c:v>
                </c:pt>
                <c:pt idx="6">
                  <c:v>865</c:v>
                </c:pt>
                <c:pt idx="7">
                  <c:v>1023.6666666666675</c:v>
                </c:pt>
                <c:pt idx="8">
                  <c:v>542.16666666666754</c:v>
                </c:pt>
                <c:pt idx="9">
                  <c:v>568.25</c:v>
                </c:pt>
                <c:pt idx="10">
                  <c:v>660.16666666666754</c:v>
                </c:pt>
                <c:pt idx="11">
                  <c:v>810.25</c:v>
                </c:pt>
                <c:pt idx="12">
                  <c:v>775.33333333333303</c:v>
                </c:pt>
                <c:pt idx="13">
                  <c:v>896</c:v>
                </c:pt>
                <c:pt idx="14">
                  <c:v>921.08333333333564</c:v>
                </c:pt>
                <c:pt idx="15">
                  <c:v>926.41666666666754</c:v>
                </c:pt>
                <c:pt idx="16">
                  <c:v>1063.6666666666681</c:v>
                </c:pt>
                <c:pt idx="17">
                  <c:v>1272.25</c:v>
                </c:pt>
                <c:pt idx="18">
                  <c:v>1438.4166666666733</c:v>
                </c:pt>
                <c:pt idx="19">
                  <c:v>1409.0833333333269</c:v>
                </c:pt>
                <c:pt idx="20">
                  <c:v>2541.5</c:v>
                </c:pt>
                <c:pt idx="21">
                  <c:v>2779.833333333353</c:v>
                </c:pt>
                <c:pt idx="22">
                  <c:v>2688.5</c:v>
                </c:pt>
                <c:pt idx="23">
                  <c:v>2614.1666666666533</c:v>
                </c:pt>
                <c:pt idx="24">
                  <c:v>2874.9166666666647</c:v>
                </c:pt>
                <c:pt idx="25">
                  <c:v>3133.6666666666533</c:v>
                </c:pt>
                <c:pt idx="26">
                  <c:v>3193.5833333333467</c:v>
                </c:pt>
                <c:pt idx="27">
                  <c:v>3443.25</c:v>
                </c:pt>
                <c:pt idx="28">
                  <c:v>3756.75</c:v>
                </c:pt>
                <c:pt idx="29">
                  <c:v>3859</c:v>
                </c:pt>
                <c:pt idx="30">
                  <c:v>3996.6666666666533</c:v>
                </c:pt>
                <c:pt idx="31">
                  <c:v>4258.75</c:v>
                </c:pt>
                <c:pt idx="32">
                  <c:v>4289.1666666667061</c:v>
                </c:pt>
                <c:pt idx="33">
                  <c:v>4623.6666666667061</c:v>
                </c:pt>
                <c:pt idx="34">
                  <c:v>5195.5</c:v>
                </c:pt>
                <c:pt idx="35">
                  <c:v>5514.8333333333285</c:v>
                </c:pt>
                <c:pt idx="36">
                  <c:v>5849.6666666667061</c:v>
                </c:pt>
                <c:pt idx="37">
                  <c:v>6381.25</c:v>
                </c:pt>
                <c:pt idx="38">
                  <c:v>6934.5</c:v>
                </c:pt>
                <c:pt idx="39">
                  <c:v>7262.6666666667061</c:v>
                </c:pt>
                <c:pt idx="40">
                  <c:v>7405.4166666666897</c:v>
                </c:pt>
                <c:pt idx="41">
                  <c:v>7876.9166666666897</c:v>
                </c:pt>
                <c:pt idx="42">
                  <c:v>8409.5</c:v>
                </c:pt>
                <c:pt idx="43">
                  <c:v>8788.75</c:v>
                </c:pt>
                <c:pt idx="44">
                  <c:v>9192.583333333323</c:v>
                </c:pt>
                <c:pt idx="45">
                  <c:v>9634.4166666666333</c:v>
                </c:pt>
                <c:pt idx="46">
                  <c:v>9763.5</c:v>
                </c:pt>
                <c:pt idx="47">
                  <c:v>10505.5</c:v>
                </c:pt>
                <c:pt idx="48">
                  <c:v>10525.75</c:v>
                </c:pt>
                <c:pt idx="49">
                  <c:v>10494.916666666661</c:v>
                </c:pt>
                <c:pt idx="50">
                  <c:v>10369.333333333327</c:v>
                </c:pt>
                <c:pt idx="51">
                  <c:v>10508.166666666661</c:v>
                </c:pt>
                <c:pt idx="52">
                  <c:v>10549.083333333327</c:v>
                </c:pt>
                <c:pt idx="53">
                  <c:v>10495.25</c:v>
                </c:pt>
                <c:pt idx="54">
                  <c:v>10690.166666666661</c:v>
                </c:pt>
                <c:pt idx="55">
                  <c:v>10610.25</c:v>
                </c:pt>
                <c:pt idx="56">
                  <c:v>10567.666666666661</c:v>
                </c:pt>
                <c:pt idx="57">
                  <c:v>10481.75</c:v>
                </c:pt>
                <c:pt idx="58">
                  <c:v>10162.916666666661</c:v>
                </c:pt>
                <c:pt idx="59">
                  <c:v>9821.1666666666333</c:v>
                </c:pt>
                <c:pt idx="60">
                  <c:v>9566.333333333323</c:v>
                </c:pt>
                <c:pt idx="61">
                  <c:v>9324</c:v>
                </c:pt>
                <c:pt idx="62">
                  <c:v>8985.75</c:v>
                </c:pt>
                <c:pt idx="63">
                  <c:v>8577.9166666666333</c:v>
                </c:pt>
                <c:pt idx="64">
                  <c:v>8126</c:v>
                </c:pt>
                <c:pt idx="65">
                  <c:v>7630.5</c:v>
                </c:pt>
                <c:pt idx="66">
                  <c:v>6771.3333333333285</c:v>
                </c:pt>
                <c:pt idx="67">
                  <c:v>6236.8333333333285</c:v>
                </c:pt>
                <c:pt idx="68">
                  <c:v>5605.75</c:v>
                </c:pt>
                <c:pt idx="69">
                  <c:v>4756.8333333333285</c:v>
                </c:pt>
                <c:pt idx="70">
                  <c:v>4561.1666666667061</c:v>
                </c:pt>
                <c:pt idx="71">
                  <c:v>4062.5833333333467</c:v>
                </c:pt>
                <c:pt idx="72">
                  <c:v>3649.0833333333467</c:v>
                </c:pt>
                <c:pt idx="73">
                  <c:v>3343.9166666666647</c:v>
                </c:pt>
                <c:pt idx="74">
                  <c:v>3145.6666666666533</c:v>
                </c:pt>
                <c:pt idx="75">
                  <c:v>2635.5</c:v>
                </c:pt>
                <c:pt idx="76">
                  <c:v>2343.333333333353</c:v>
                </c:pt>
                <c:pt idx="77">
                  <c:v>2209.4166666666647</c:v>
                </c:pt>
                <c:pt idx="78">
                  <c:v>1935.5</c:v>
                </c:pt>
                <c:pt idx="79">
                  <c:v>1719.9166666666724</c:v>
                </c:pt>
                <c:pt idx="80">
                  <c:v>1616.5</c:v>
                </c:pt>
                <c:pt idx="81">
                  <c:v>1527.4166666666724</c:v>
                </c:pt>
                <c:pt idx="82">
                  <c:v>1469.8333333333273</c:v>
                </c:pt>
                <c:pt idx="83">
                  <c:v>1041.6666666666665</c:v>
                </c:pt>
                <c:pt idx="84">
                  <c:v>1050.75</c:v>
                </c:pt>
                <c:pt idx="85">
                  <c:v>960.66666666666652</c:v>
                </c:pt>
                <c:pt idx="86">
                  <c:v>741.41666666666652</c:v>
                </c:pt>
                <c:pt idx="87">
                  <c:v>1081</c:v>
                </c:pt>
                <c:pt idx="88">
                  <c:v>1394.75</c:v>
                </c:pt>
                <c:pt idx="89">
                  <c:v>1540.4166666666724</c:v>
                </c:pt>
                <c:pt idx="90">
                  <c:v>1749.9166666666724</c:v>
                </c:pt>
                <c:pt idx="91">
                  <c:v>2011.25</c:v>
                </c:pt>
                <c:pt idx="92">
                  <c:v>2198.9166666666647</c:v>
                </c:pt>
                <c:pt idx="93">
                  <c:v>2412.75</c:v>
                </c:pt>
                <c:pt idx="94">
                  <c:v>2265.0833333333467</c:v>
                </c:pt>
                <c:pt idx="95">
                  <c:v>2404.5833333333467</c:v>
                </c:pt>
                <c:pt idx="96">
                  <c:v>2518</c:v>
                </c:pt>
                <c:pt idx="97">
                  <c:v>2631.6666666666533</c:v>
                </c:pt>
                <c:pt idx="98">
                  <c:v>2979.0833333333467</c:v>
                </c:pt>
                <c:pt idx="99">
                  <c:v>2820.4166666666647</c:v>
                </c:pt>
                <c:pt idx="100">
                  <c:v>2667.833333333353</c:v>
                </c:pt>
                <c:pt idx="101">
                  <c:v>2661.9166666666647</c:v>
                </c:pt>
                <c:pt idx="102">
                  <c:v>2685.75</c:v>
                </c:pt>
                <c:pt idx="103">
                  <c:v>2636.4166666666647</c:v>
                </c:pt>
                <c:pt idx="104">
                  <c:v>2664.4166666666647</c:v>
                </c:pt>
                <c:pt idx="105">
                  <c:v>2627</c:v>
                </c:pt>
                <c:pt idx="106">
                  <c:v>2850.333333333353</c:v>
                </c:pt>
                <c:pt idx="107">
                  <c:v>3098</c:v>
                </c:pt>
                <c:pt idx="108">
                  <c:v>3175.25</c:v>
                </c:pt>
                <c:pt idx="109">
                  <c:v>2960.0833333333467</c:v>
                </c:pt>
                <c:pt idx="110">
                  <c:v>3036.1666666666533</c:v>
                </c:pt>
                <c:pt idx="111">
                  <c:v>2920.1666666666533</c:v>
                </c:pt>
                <c:pt idx="112">
                  <c:v>3343.833333333353</c:v>
                </c:pt>
                <c:pt idx="113">
                  <c:v>3228.75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Projected Net</c:v>
                </c:pt>
              </c:strCache>
            </c:strRef>
          </c:tx>
          <c:spPr>
            <a:ln w="50800">
              <a:solidFill>
                <a:srgbClr val="FFCC00"/>
              </a:solidFill>
              <a:prstDash val="sysDash"/>
            </a:ln>
          </c:spPr>
          <c:marker>
            <c:symbol val="none"/>
          </c:marker>
          <c:val>
            <c:numRef>
              <c:f>Sheet1!$G$14:$G$169</c:f>
              <c:numCache>
                <c:formatCode>General</c:formatCode>
                <c:ptCount val="156"/>
                <c:pt idx="114" formatCode="0">
                  <c:v>2971</c:v>
                </c:pt>
                <c:pt idx="115" formatCode="0">
                  <c:v>3553.25</c:v>
                </c:pt>
                <c:pt idx="116" formatCode="0">
                  <c:v>4039.333333333353</c:v>
                </c:pt>
                <c:pt idx="117" formatCode="0">
                  <c:v>4544.8333333333285</c:v>
                </c:pt>
                <c:pt idx="118" formatCode="0">
                  <c:v>4550.5833333333285</c:v>
                </c:pt>
                <c:pt idx="119" formatCode="0">
                  <c:v>4483.5</c:v>
                </c:pt>
                <c:pt idx="120" formatCode="0">
                  <c:v>4497.75</c:v>
                </c:pt>
                <c:pt idx="121" formatCode="0">
                  <c:v>4930.25</c:v>
                </c:pt>
                <c:pt idx="122" formatCode="0">
                  <c:v>5084.8333333333285</c:v>
                </c:pt>
                <c:pt idx="123" formatCode="0">
                  <c:v>5238.8333333333285</c:v>
                </c:pt>
                <c:pt idx="124" formatCode="0">
                  <c:v>5039.0833333333285</c:v>
                </c:pt>
                <c:pt idx="125" formatCode="0">
                  <c:v>5598.5833333333285</c:v>
                </c:pt>
                <c:pt idx="126" formatCode="0">
                  <c:v>6551.9166666666897</c:v>
                </c:pt>
                <c:pt idx="127" formatCode="0">
                  <c:v>7199.75</c:v>
                </c:pt>
                <c:pt idx="128" formatCode="0">
                  <c:v>7679.75</c:v>
                </c:pt>
                <c:pt idx="129" formatCode="0">
                  <c:v>8105.9166666666897</c:v>
                </c:pt>
                <c:pt idx="130" formatCode="0">
                  <c:v>8678.1666666666333</c:v>
                </c:pt>
                <c:pt idx="131" formatCode="0">
                  <c:v>9659.333333333323</c:v>
                </c:pt>
                <c:pt idx="132" formatCode="0">
                  <c:v>9884.833333333323</c:v>
                </c:pt>
                <c:pt idx="133" formatCode="0">
                  <c:v>9820.083333333323</c:v>
                </c:pt>
                <c:pt idx="134" formatCode="0">
                  <c:v>10312.083333333327</c:v>
                </c:pt>
                <c:pt idx="135" formatCode="0">
                  <c:v>10722.5</c:v>
                </c:pt>
                <c:pt idx="136" formatCode="0">
                  <c:v>10840.25</c:v>
                </c:pt>
                <c:pt idx="137" formatCode="0">
                  <c:v>11198</c:v>
                </c:pt>
                <c:pt idx="138" formatCode="0">
                  <c:v>10300.583333333327</c:v>
                </c:pt>
                <c:pt idx="139" formatCode="0">
                  <c:v>9104.6666666666333</c:v>
                </c:pt>
                <c:pt idx="140" formatCode="0">
                  <c:v>8108.25</c:v>
                </c:pt>
                <c:pt idx="141" formatCode="0">
                  <c:v>7128.25</c:v>
                </c:pt>
                <c:pt idx="142" formatCode="0">
                  <c:v>6365.3333333333285</c:v>
                </c:pt>
                <c:pt idx="143" formatCode="0">
                  <c:v>5468.1666666667061</c:v>
                </c:pt>
                <c:pt idx="144" formatCode="0">
                  <c:v>5410.0833333333285</c:v>
                </c:pt>
                <c:pt idx="145" formatCode="0">
                  <c:v>5033.9166666666897</c:v>
                </c:pt>
                <c:pt idx="146" formatCode="0">
                  <c:v>4349.25</c:v>
                </c:pt>
                <c:pt idx="147" formatCode="0">
                  <c:v>3555.25</c:v>
                </c:pt>
                <c:pt idx="148" formatCode="0">
                  <c:v>2915.1666666666533</c:v>
                </c:pt>
                <c:pt idx="149" formatCode="0">
                  <c:v>1829</c:v>
                </c:pt>
                <c:pt idx="150" formatCode="0">
                  <c:v>1328.8333333333273</c:v>
                </c:pt>
                <c:pt idx="151" formatCode="0">
                  <c:v>995.91666666666652</c:v>
                </c:pt>
                <c:pt idx="152" formatCode="0">
                  <c:v>696.5</c:v>
                </c:pt>
                <c:pt idx="153" formatCode="0">
                  <c:v>607.75</c:v>
                </c:pt>
                <c:pt idx="154" formatCode="0">
                  <c:v>412.25</c:v>
                </c:pt>
                <c:pt idx="155" formatCode="0">
                  <c:v>172.58333333333394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797824"/>
        <c:axId val="32799360"/>
      </c:lineChart>
      <c:catAx>
        <c:axId val="32797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/>
          <a:lstStyle/>
          <a:p>
            <a:pPr>
              <a:defRPr/>
            </a:pPr>
            <a:endParaRPr lang="en-US"/>
          </a:p>
        </c:txPr>
        <c:crossAx val="32799360"/>
        <c:crosses val="autoZero"/>
        <c:auto val="1"/>
        <c:lblAlgn val="ctr"/>
        <c:lblOffset val="100"/>
        <c:tickLblSkip val="12"/>
        <c:tickMarkSkip val="12"/>
        <c:noMultiLvlLbl val="0"/>
      </c:catAx>
      <c:valAx>
        <c:axId val="32799360"/>
        <c:scaling>
          <c:orientation val="minMax"/>
          <c:min val="0"/>
        </c:scaling>
        <c:delete val="0"/>
        <c:axPos val="l"/>
        <c:majorGridlines>
          <c:spPr>
            <a:ln>
              <a:solidFill>
                <a:schemeClr val="tx1">
                  <a:lumMod val="65000"/>
                </a:schemeClr>
              </a:solidFill>
            </a:ln>
          </c:spPr>
        </c:majorGridlines>
        <c:numFmt formatCode="#,##0" sourceLinked="0"/>
        <c:majorTickMark val="out"/>
        <c:minorTickMark val="none"/>
        <c:tickLblPos val="nextTo"/>
        <c:crossAx val="327978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9875817429600988"/>
          <c:y val="3.4418993080410595E-4"/>
          <c:w val="0.30295909515548014"/>
          <c:h val="0.60521852718233671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000"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1518891020975334E-2"/>
          <c:y val="5.9496540205202134E-2"/>
          <c:w val="0.9193548387096776"/>
          <c:h val="0.83413664201065751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RoomRev</c:v>
                </c:pt>
              </c:strCache>
            </c:strRef>
          </c:tx>
          <c:spPr>
            <a:ln w="50800">
              <a:solidFill>
                <a:srgbClr val="15FF15"/>
              </a:solidFill>
            </a:ln>
            <a:effectLst>
              <a:outerShdw blurRad="50800" dist="38100" dir="3000000" algn="ctr" rotWithShape="0">
                <a:srgbClr val="000000">
                  <a:alpha val="40000"/>
                </a:srgbClr>
              </a:outerShdw>
            </a:effectLst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174.25495315999996</c:v>
                </c:pt>
                <c:pt idx="1">
                  <c:v>149.77001316999952</c:v>
                </c:pt>
                <c:pt idx="2">
                  <c:v>142.83645029000002</c:v>
                </c:pt>
                <c:pt idx="3">
                  <c:v>143.3643802</c:v>
                </c:pt>
                <c:pt idx="4">
                  <c:v>159.46530918000047</c:v>
                </c:pt>
                <c:pt idx="5">
                  <c:v>178.92242385000233</c:v>
                </c:pt>
                <c:pt idx="6">
                  <c:v>198.68391721999998</c:v>
                </c:pt>
                <c:pt idx="7">
                  <c:v>212.38726488000125</c:v>
                </c:pt>
                <c:pt idx="8">
                  <c:v>202.04987916999912</c:v>
                </c:pt>
                <c:pt idx="9">
                  <c:v>154.62541908000117</c:v>
                </c:pt>
                <c:pt idx="10">
                  <c:v>167.27517179999811</c:v>
                </c:pt>
                <c:pt idx="11">
                  <c:v>185.57216220999999</c:v>
                </c:pt>
              </c:numCache>
            </c:numRef>
          </c:val>
          <c:smooth val="1"/>
        </c:ser>
        <c:ser>
          <c:idx val="4"/>
          <c:order val="1"/>
          <c:tx>
            <c:strRef>
              <c:f>Sheet1!$F$1</c:f>
              <c:strCache>
                <c:ptCount val="1"/>
                <c:pt idx="0">
                  <c:v>NonRmRev</c:v>
                </c:pt>
              </c:strCache>
            </c:strRef>
          </c:tx>
          <c:spPr>
            <a:ln w="50800">
              <a:solidFill>
                <a:srgbClr val="9FFF9F"/>
              </a:solidFill>
            </a:ln>
            <a:effectLst>
              <a:outerShdw blurRad="50800" dist="38100" dir="3000000" algn="ctr" rotWithShape="0">
                <a:srgbClr val="000000">
                  <a:alpha val="40000"/>
                </a:srgbClr>
              </a:outerShdw>
            </a:effectLst>
          </c:spPr>
          <c:marker>
            <c:symbol val="none"/>
          </c:marker>
          <c:val>
            <c:numRef>
              <c:f>Sheet1!$F$2:$F$13</c:f>
              <c:numCache>
                <c:formatCode>General</c:formatCode>
                <c:ptCount val="12"/>
                <c:pt idx="0">
                  <c:v>137.37242684000239</c:v>
                </c:pt>
                <c:pt idx="1">
                  <c:v>118.01703754000002</c:v>
                </c:pt>
                <c:pt idx="2">
                  <c:v>115.05551204000001</c:v>
                </c:pt>
                <c:pt idx="3">
                  <c:v>112.71732216000002</c:v>
                </c:pt>
                <c:pt idx="4">
                  <c:v>119.60388702999938</c:v>
                </c:pt>
                <c:pt idx="5">
                  <c:v>127.77850464000002</c:v>
                </c:pt>
                <c:pt idx="6">
                  <c:v>144.47030434000001</c:v>
                </c:pt>
                <c:pt idx="7">
                  <c:v>145.16879606000001</c:v>
                </c:pt>
                <c:pt idx="8">
                  <c:v>140.27605631999998</c:v>
                </c:pt>
                <c:pt idx="9">
                  <c:v>111.55194491</c:v>
                </c:pt>
                <c:pt idx="10">
                  <c:v>111.56357198000002</c:v>
                </c:pt>
                <c:pt idx="11">
                  <c:v>121.49098997999999</c:v>
                </c:pt>
              </c:numCache>
            </c:numRef>
          </c:val>
          <c:smooth val="1"/>
        </c:ser>
        <c:ser>
          <c:idx val="0"/>
          <c:order val="2"/>
          <c:tx>
            <c:strRef>
              <c:f>Sheet1!$C$1</c:f>
              <c:strCache>
                <c:ptCount val="1"/>
                <c:pt idx="0">
                  <c:v>TotRev</c:v>
                </c:pt>
              </c:strCache>
            </c:strRef>
          </c:tx>
          <c:spPr>
            <a:ln w="63500">
              <a:solidFill>
                <a:srgbClr val="009900"/>
              </a:solidFill>
            </a:ln>
            <a:effectLst>
              <a:outerShdw blurRad="50800" dist="38100" dir="3000000" algn="ctr" rotWithShape="0">
                <a:srgbClr val="000000">
                  <a:alpha val="40000"/>
                </a:srgbClr>
              </a:outerShdw>
            </a:effectLst>
          </c:spPr>
          <c:marker>
            <c:symbol val="none"/>
          </c:marker>
          <c:dPt>
            <c:idx val="2"/>
            <c:bubble3D val="0"/>
            <c:spPr>
              <a:ln w="63500">
                <a:solidFill>
                  <a:srgbClr val="00A800"/>
                </a:solidFill>
              </a:ln>
              <a:effectLst>
                <a:outerShdw blurRad="50800" dist="38100" dir="3000000" algn="ctr" rotWithShape="0">
                  <a:srgbClr val="000000">
                    <a:alpha val="40000"/>
                  </a:srgbClr>
                </a:outerShdw>
              </a:effectLst>
            </c:spPr>
          </c:dPt>
          <c:cat>
            <c:numRef>
              <c:f>Sheet1!$A$2:$A$13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311.62738000000002</c:v>
                </c:pt>
                <c:pt idx="1">
                  <c:v>267.78705070999899</c:v>
                </c:pt>
                <c:pt idx="2">
                  <c:v>257.89196233000001</c:v>
                </c:pt>
                <c:pt idx="3">
                  <c:v>256.08170235999899</c:v>
                </c:pt>
                <c:pt idx="4">
                  <c:v>279.06919620999969</c:v>
                </c:pt>
                <c:pt idx="5">
                  <c:v>306.70092848999963</c:v>
                </c:pt>
                <c:pt idx="6">
                  <c:v>343.15422156000238</c:v>
                </c:pt>
                <c:pt idx="7">
                  <c:v>357.55606093999995</c:v>
                </c:pt>
                <c:pt idx="8">
                  <c:v>342.32593548999893</c:v>
                </c:pt>
                <c:pt idx="9">
                  <c:v>266.17736399</c:v>
                </c:pt>
                <c:pt idx="10">
                  <c:v>278.83874377999899</c:v>
                </c:pt>
                <c:pt idx="11">
                  <c:v>307.06315218999993</c:v>
                </c:pt>
              </c:numCache>
            </c:numRef>
          </c:val>
          <c:smooth val="1"/>
        </c:ser>
        <c:ser>
          <c:idx val="2"/>
          <c:order val="3"/>
          <c:tx>
            <c:strRef>
              <c:f>Sheet1!$D$1</c:f>
              <c:strCache>
                <c:ptCount val="1"/>
                <c:pt idx="0">
                  <c:v>Expense</c:v>
                </c:pt>
              </c:strCache>
            </c:strRef>
          </c:tx>
          <c:spPr>
            <a:ln w="50800">
              <a:solidFill>
                <a:srgbClr val="FF0000"/>
              </a:solidFill>
            </a:ln>
            <a:effectLst>
              <a:outerShdw blurRad="50800" dist="38100" dir="3000000" algn="ctr" rotWithShape="0">
                <a:srgbClr val="000000">
                  <a:alpha val="40000"/>
                </a:srgbClr>
              </a:outerShdw>
            </a:effectLst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189.42619578999998</c:v>
                </c:pt>
                <c:pt idx="1">
                  <c:v>173.97208946000001</c:v>
                </c:pt>
                <c:pt idx="2">
                  <c:v>166.05934887000149</c:v>
                </c:pt>
                <c:pt idx="3">
                  <c:v>181.07456685</c:v>
                </c:pt>
                <c:pt idx="4">
                  <c:v>196.23759007999999</c:v>
                </c:pt>
                <c:pt idx="5">
                  <c:v>210.51697486999998</c:v>
                </c:pt>
                <c:pt idx="6">
                  <c:v>229.74088379999804</c:v>
                </c:pt>
                <c:pt idx="7">
                  <c:v>238.16059964999999</c:v>
                </c:pt>
                <c:pt idx="8">
                  <c:v>236.08440140000027</c:v>
                </c:pt>
                <c:pt idx="9">
                  <c:v>200.70821470999999</c:v>
                </c:pt>
                <c:pt idx="10">
                  <c:v>208.03402562999995</c:v>
                </c:pt>
                <c:pt idx="11">
                  <c:v>223.58780916000001</c:v>
                </c:pt>
              </c:numCache>
            </c:numRef>
          </c:val>
          <c:smooth val="1"/>
        </c:ser>
        <c:ser>
          <c:idx val="3"/>
          <c:order val="4"/>
          <c:tx>
            <c:strRef>
              <c:f>Sheet1!$E$1</c:f>
              <c:strCache>
                <c:ptCount val="1"/>
                <c:pt idx="0">
                  <c:v>GOP</c:v>
                </c:pt>
              </c:strCache>
            </c:strRef>
          </c:tx>
          <c:spPr>
            <a:ln w="63500">
              <a:solidFill>
                <a:srgbClr val="4B9CFF"/>
              </a:solidFill>
            </a:ln>
            <a:effectLst>
              <a:outerShdw blurRad="50800" dist="38100" dir="3000000" algn="ctr" rotWithShape="0">
                <a:srgbClr val="000000">
                  <a:alpha val="44000"/>
                </a:srgbClr>
              </a:outerShdw>
            </a:effectLst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122.20118247000002</c:v>
                </c:pt>
                <c:pt idx="1">
                  <c:v>93.814961249999996</c:v>
                </c:pt>
                <c:pt idx="2">
                  <c:v>81.06037972</c:v>
                </c:pt>
                <c:pt idx="3">
                  <c:v>75.007135509999998</c:v>
                </c:pt>
                <c:pt idx="4">
                  <c:v>82.831604540000427</c:v>
                </c:pt>
                <c:pt idx="5">
                  <c:v>96.183953619999983</c:v>
                </c:pt>
                <c:pt idx="6">
                  <c:v>113.41333577</c:v>
                </c:pt>
                <c:pt idx="7">
                  <c:v>119.39545916</c:v>
                </c:pt>
                <c:pt idx="8">
                  <c:v>106.24153206000022</c:v>
                </c:pt>
                <c:pt idx="9">
                  <c:v>65.469149279999996</c:v>
                </c:pt>
                <c:pt idx="10">
                  <c:v>70.804718139999025</c:v>
                </c:pt>
                <c:pt idx="11">
                  <c:v>83.475343029999948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8308352"/>
        <c:axId val="108309888"/>
      </c:lineChart>
      <c:catAx>
        <c:axId val="108308352"/>
        <c:scaling>
          <c:orientation val="minMax"/>
        </c:scaling>
        <c:delete val="0"/>
        <c:axPos val="b"/>
        <c:numFmt formatCode="@" sourceLinked="0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10830988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08309888"/>
        <c:scaling>
          <c:orientation val="minMax"/>
          <c:max val="360"/>
          <c:min val="50"/>
        </c:scaling>
        <c:delete val="0"/>
        <c:axPos val="l"/>
        <c:majorGridlines>
          <c:spPr>
            <a:ln>
              <a:solidFill>
                <a:schemeClr val="tx2">
                  <a:lumMod val="65000"/>
                </a:schemeClr>
              </a:solidFill>
            </a:ln>
          </c:spPr>
        </c:majorGridlines>
        <c:numFmt formatCode="#,##0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108308352"/>
        <c:crosses val="autoZero"/>
        <c:crossBetween val="between"/>
        <c:majorUnit val="50"/>
      </c:valAx>
    </c:plotArea>
    <c:legend>
      <c:legendPos val="r"/>
      <c:layout>
        <c:manualLayout>
          <c:xMode val="edge"/>
          <c:yMode val="edge"/>
          <c:x val="0.11700544784843143"/>
          <c:y val="6.1534637715740616E-2"/>
          <c:w val="0.38662903190820458"/>
          <c:h val="0.1516721034870648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 dirty="0" smtClean="0"/>
              <a:t>Market KPIs</a:t>
            </a:r>
            <a:br>
              <a:rPr lang="en-US" sz="1400" dirty="0" smtClean="0"/>
            </a:br>
            <a:r>
              <a:rPr lang="en-US" sz="1400" baseline="0" dirty="0" smtClean="0"/>
              <a:t>last 5 years</a:t>
            </a:r>
            <a:endParaRPr lang="en-US" sz="1400" dirty="0"/>
          </a:p>
        </c:rich>
      </c:tx>
      <c:layout>
        <c:manualLayout>
          <c:xMode val="edge"/>
          <c:yMode val="edge"/>
          <c:x val="0.76901739237716848"/>
          <c:y val="3.8226550010408519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1.4217091106854858E-2"/>
          <c:y val="0.11892738057692152"/>
          <c:w val="0.93723242927967343"/>
          <c:h val="0.75282791067280486"/>
        </c:manualLayout>
      </c:layout>
      <c:barChart>
        <c:barDir val="col"/>
        <c:grouping val="clustered"/>
        <c:varyColors val="0"/>
        <c:ser>
          <c:idx val="6"/>
          <c:order val="0"/>
          <c:tx>
            <c:strRef>
              <c:f>Sheet1!$B$1</c:f>
              <c:strCache>
                <c:ptCount val="1"/>
                <c:pt idx="0">
                  <c:v>2009</c:v>
                </c:pt>
              </c:strCache>
            </c:strRef>
          </c:tx>
          <c:spPr>
            <a:solidFill>
              <a:srgbClr val="CC660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Sheet1!$B$2:$B$4</c:f>
              <c:numCache>
                <c:formatCode>General</c:formatCode>
                <c:ptCount val="3"/>
                <c:pt idx="0">
                  <c:v>54.4</c:v>
                </c:pt>
                <c:pt idx="1">
                  <c:v>90.53</c:v>
                </c:pt>
                <c:pt idx="2">
                  <c:v>49.29</c:v>
                </c:pt>
              </c:numCache>
            </c:numRef>
          </c:val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rgbClr val="3333CC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Occupancy</c:v>
                </c:pt>
                <c:pt idx="1">
                  <c:v>ADR</c:v>
                </c:pt>
                <c:pt idx="2">
                  <c:v>RevPAR</c:v>
                </c:pt>
              </c:strCache>
            </c:strRef>
          </c:cat>
          <c:val>
            <c:numRef>
              <c:f>Sheet1!$C$2:$C$4</c:f>
              <c:numCache>
                <c:formatCode>_(#,##0.0_);_(\-#,##0.0_)</c:formatCode>
                <c:ptCount val="3"/>
                <c:pt idx="0">
                  <c:v>58.2</c:v>
                </c:pt>
                <c:pt idx="1">
                  <c:v>86.88</c:v>
                </c:pt>
                <c:pt idx="2">
                  <c:v>50.45</c:v>
                </c:pt>
              </c:numCache>
            </c:numRef>
          </c:val>
        </c:ser>
        <c:ser>
          <c:idx val="1"/>
          <c:order val="2"/>
          <c:tx>
            <c:strRef>
              <c:f>Sheet1!$D$1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rgbClr val="33CC33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Occupancy</c:v>
                </c:pt>
                <c:pt idx="1">
                  <c:v>ADR</c:v>
                </c:pt>
                <c:pt idx="2">
                  <c:v>RevPAR</c:v>
                </c:pt>
              </c:strCache>
            </c:strRef>
          </c:cat>
          <c:val>
            <c:numRef>
              <c:f>Sheet1!$D$2:$D$4</c:f>
              <c:numCache>
                <c:formatCode>_(#,##0.00_);_(\-#,##0.00_)</c:formatCode>
                <c:ptCount val="3"/>
                <c:pt idx="0">
                  <c:v>62.1</c:v>
                </c:pt>
                <c:pt idx="1">
                  <c:v>93.14</c:v>
                </c:pt>
                <c:pt idx="2">
                  <c:v>57.87</c:v>
                </c:pt>
              </c:numCache>
            </c:numRef>
          </c:val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rgbClr val="EE000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Occupancy</c:v>
                </c:pt>
                <c:pt idx="1">
                  <c:v>ADR</c:v>
                </c:pt>
                <c:pt idx="2">
                  <c:v>RevPAR</c:v>
                </c:pt>
              </c:strCache>
            </c:strRef>
          </c:cat>
          <c:val>
            <c:numRef>
              <c:f>Sheet1!$E$2:$E$4</c:f>
              <c:numCache>
                <c:formatCode>_(#,##0.00_);_(\-#,##0.00_)</c:formatCode>
                <c:ptCount val="3"/>
                <c:pt idx="0">
                  <c:v>65.400000000000006</c:v>
                </c:pt>
                <c:pt idx="1">
                  <c:v>96.42</c:v>
                </c:pt>
                <c:pt idx="2">
                  <c:v>63.09</c:v>
                </c:pt>
              </c:numCache>
            </c:numRef>
          </c:val>
        </c:ser>
        <c:ser>
          <c:idx val="3"/>
          <c:order val="4"/>
          <c:tx>
            <c:strRef>
              <c:f>Sheet1!$F$1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rgbClr val="FFC000"/>
            </a:solidFill>
            <a:effectLst>
              <a:outerShdw sx="1000" sy="1000" algn="ctr" rotWithShape="0">
                <a:srgbClr val="000000"/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Occupancy</c:v>
                </c:pt>
                <c:pt idx="1">
                  <c:v>ADR</c:v>
                </c:pt>
                <c:pt idx="2">
                  <c:v>RevPAR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68.5</c:v>
                </c:pt>
                <c:pt idx="1">
                  <c:v>103.4</c:v>
                </c:pt>
                <c:pt idx="2">
                  <c:v>70.84</c:v>
                </c:pt>
              </c:numCache>
            </c:numRef>
          </c:val>
        </c:ser>
        <c:ser>
          <c:idx val="4"/>
          <c:order val="5"/>
          <c:tx>
            <c:strRef>
              <c:f>Sheet1!$G$1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tx1">
                <a:lumMod val="8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Occupancy</c:v>
                </c:pt>
                <c:pt idx="1">
                  <c:v>ADR</c:v>
                </c:pt>
                <c:pt idx="2">
                  <c:v>RevPAR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72</c:v>
                </c:pt>
                <c:pt idx="1">
                  <c:v>116.6</c:v>
                </c:pt>
                <c:pt idx="2">
                  <c:v>83.99</c:v>
                </c:pt>
              </c:numCache>
            </c:numRef>
          </c:val>
        </c:ser>
        <c:ser>
          <c:idx val="5"/>
          <c:order val="6"/>
          <c:tx>
            <c:strRef>
              <c:f>Sheet1!$H$1</c:f>
              <c:strCache>
                <c:ptCount val="1"/>
                <c:pt idx="0">
                  <c:v>2015 YTD</c:v>
                </c:pt>
              </c:strCache>
            </c:strRef>
          </c:tx>
          <c:spPr>
            <a:solidFill>
              <a:srgbClr val="7030A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Occupancy</c:v>
                </c:pt>
                <c:pt idx="1">
                  <c:v>ADR</c:v>
                </c:pt>
                <c:pt idx="2">
                  <c:v>RevPAR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73.2</c:v>
                </c:pt>
                <c:pt idx="1">
                  <c:v>123.08</c:v>
                </c:pt>
                <c:pt idx="2">
                  <c:v>90.1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60"/>
        <c:axId val="35893632"/>
        <c:axId val="35895168"/>
      </c:barChart>
      <c:catAx>
        <c:axId val="358936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crossAx val="35895168"/>
        <c:crosses val="autoZero"/>
        <c:auto val="1"/>
        <c:lblAlgn val="ctr"/>
        <c:lblOffset val="100"/>
        <c:noMultiLvlLbl val="0"/>
      </c:catAx>
      <c:valAx>
        <c:axId val="35895168"/>
        <c:scaling>
          <c:orientation val="minMax"/>
          <c:max val="125"/>
          <c:min val="40"/>
        </c:scaling>
        <c:delete val="0"/>
        <c:axPos val="l"/>
        <c:numFmt formatCode="General" sourceLinked="0"/>
        <c:majorTickMark val="out"/>
        <c:minorTickMark val="none"/>
        <c:tickLblPos val="nextTo"/>
        <c:crossAx val="35893632"/>
        <c:crosses val="autoZero"/>
        <c:crossBetween val="between"/>
        <c:majorUnit val="10"/>
      </c:valAx>
    </c:plotArea>
    <c:legend>
      <c:legendPos val="r"/>
      <c:layout>
        <c:manualLayout>
          <c:xMode val="edge"/>
          <c:yMode val="edge"/>
          <c:x val="7.785328534802595E-2"/>
          <c:y val="2.6066908521251597E-2"/>
          <c:w val="0.36093096864491547"/>
          <c:h val="0.25723712540452831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1" i="0" u="none" strike="noStrike" baseline="0">
          <a:solidFill>
            <a:schemeClr val="tx1"/>
          </a:solidFill>
          <a:latin typeface="+mn-lt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2" tx1="lt1" bg2="dk1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Market</a:t>
            </a:r>
            <a:r>
              <a:rPr lang="en-US" baseline="0" dirty="0" smtClean="0"/>
              <a:t> Seasonality</a:t>
            </a:r>
            <a:endParaRPr lang="en-US" dirty="0"/>
          </a:p>
        </c:rich>
      </c:tx>
      <c:layout>
        <c:manualLayout>
          <c:xMode val="edge"/>
          <c:yMode val="edge"/>
          <c:x val="0.63187913739664647"/>
          <c:y val="0.12815652106221428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6.1518417553068853E-2"/>
          <c:y val="2.2869725189788508E-2"/>
          <c:w val="0.93848158244693114"/>
          <c:h val="0.85720699151361834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2010</c:v>
                </c:pt>
              </c:strCache>
            </c:strRef>
          </c:tx>
          <c:spPr>
            <a:ln w="50800">
              <a:solidFill>
                <a:srgbClr val="6666FF">
                  <a:lumMod val="75000"/>
                </a:srgbClr>
              </a:solidFill>
              <a:prstDash val="solid"/>
            </a:ln>
          </c:spPr>
          <c:marker>
            <c:symbol val="square"/>
            <c:size val="5"/>
            <c:spPr>
              <a:noFill/>
              <a:ln w="10103">
                <a:noFill/>
              </a:ln>
            </c:spPr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_(#,##0.00_);_(\-#,##0.00_)</c:formatCode>
                <c:ptCount val="12"/>
                <c:pt idx="0">
                  <c:v>84.226902113752502</c:v>
                </c:pt>
                <c:pt idx="1">
                  <c:v>86.729239060519603</c:v>
                </c:pt>
                <c:pt idx="2">
                  <c:v>91.432347760329606</c:v>
                </c:pt>
                <c:pt idx="3">
                  <c:v>91.123208877026798</c:v>
                </c:pt>
                <c:pt idx="4">
                  <c:v>82.935138829659806</c:v>
                </c:pt>
                <c:pt idx="5">
                  <c:v>89.121393043679404</c:v>
                </c:pt>
                <c:pt idx="6">
                  <c:v>83.281669550775803</c:v>
                </c:pt>
                <c:pt idx="7">
                  <c:v>80.645403118798995</c:v>
                </c:pt>
                <c:pt idx="8">
                  <c:v>85.390239296959905</c:v>
                </c:pt>
                <c:pt idx="9">
                  <c:v>88.368668427407897</c:v>
                </c:pt>
                <c:pt idx="10">
                  <c:v>87.581846925799894</c:v>
                </c:pt>
                <c:pt idx="11">
                  <c:v>88.744238846010006</c:v>
                </c:pt>
              </c:numCache>
            </c:numRef>
          </c:val>
          <c:smooth val="1"/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2011</c:v>
                </c:pt>
              </c:strCache>
            </c:strRef>
          </c:tx>
          <c:spPr>
            <a:ln w="50800">
              <a:solidFill>
                <a:srgbClr val="00B050"/>
              </a:solidFill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_(#,##0.00_);_(\-#,##0.00_)</c:formatCode>
                <c:ptCount val="12"/>
                <c:pt idx="0">
                  <c:v>87.580484229720199</c:v>
                </c:pt>
                <c:pt idx="1">
                  <c:v>88.905541292840596</c:v>
                </c:pt>
                <c:pt idx="2">
                  <c:v>91.283532925491997</c:v>
                </c:pt>
                <c:pt idx="3">
                  <c:v>95.176688340858803</c:v>
                </c:pt>
                <c:pt idx="4">
                  <c:v>92.695240434668904</c:v>
                </c:pt>
                <c:pt idx="5">
                  <c:v>98.848962460142602</c:v>
                </c:pt>
                <c:pt idx="6">
                  <c:v>90.688763909109099</c:v>
                </c:pt>
                <c:pt idx="7">
                  <c:v>91.068088881754207</c:v>
                </c:pt>
                <c:pt idx="8">
                  <c:v>94.853627555541294</c:v>
                </c:pt>
                <c:pt idx="9">
                  <c:v>98.906208408781097</c:v>
                </c:pt>
                <c:pt idx="10">
                  <c:v>93.451467478629894</c:v>
                </c:pt>
                <c:pt idx="11">
                  <c:v>90.630674193537203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2012</c:v>
                </c:pt>
              </c:strCache>
            </c:strRef>
          </c:tx>
          <c:spPr>
            <a:ln w="50800" cmpd="sng">
              <a:solidFill>
                <a:srgbClr val="FF0000"/>
              </a:solidFill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Sheet1!$D$2:$D$13</c:f>
              <c:numCache>
                <c:formatCode>_(#,##0.00_);_(\-#,##0.00_)</c:formatCode>
                <c:ptCount val="12"/>
                <c:pt idx="0">
                  <c:v>88.776625057367298</c:v>
                </c:pt>
                <c:pt idx="1">
                  <c:v>91.422878380144098</c:v>
                </c:pt>
                <c:pt idx="2">
                  <c:v>97.087896163277307</c:v>
                </c:pt>
                <c:pt idx="3">
                  <c:v>97.708671802890095</c:v>
                </c:pt>
                <c:pt idx="4">
                  <c:v>96.893370466038306</c:v>
                </c:pt>
                <c:pt idx="5">
                  <c:v>105.529381530601</c:v>
                </c:pt>
                <c:pt idx="6">
                  <c:v>92.597184939271003</c:v>
                </c:pt>
                <c:pt idx="7">
                  <c:v>92.709359687344502</c:v>
                </c:pt>
                <c:pt idx="8">
                  <c:v>96.460832742262795</c:v>
                </c:pt>
                <c:pt idx="9">
                  <c:v>102.860898736349</c:v>
                </c:pt>
                <c:pt idx="10">
                  <c:v>95.653350814083495</c:v>
                </c:pt>
                <c:pt idx="11">
                  <c:v>94.356350219951693</c:v>
                </c:pt>
              </c:numCache>
            </c:numRef>
          </c:val>
          <c:smooth val="1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2013</c:v>
                </c:pt>
              </c:strCache>
            </c:strRef>
          </c:tx>
          <c:spPr>
            <a:ln w="50800">
              <a:solidFill>
                <a:srgbClr val="FFC000"/>
              </a:solidFill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Sheet1!$E$2:$E$13</c:f>
              <c:numCache>
                <c:formatCode>_(#,##0.00_);_(\-#,##0.00_)</c:formatCode>
                <c:ptCount val="12"/>
                <c:pt idx="0">
                  <c:v>95.191365567482606</c:v>
                </c:pt>
                <c:pt idx="1">
                  <c:v>97.3290404473032</c:v>
                </c:pt>
                <c:pt idx="2">
                  <c:v>101.76069569741099</c:v>
                </c:pt>
                <c:pt idx="3">
                  <c:v>102.653396537436</c:v>
                </c:pt>
                <c:pt idx="4">
                  <c:v>101.61710569471801</c:v>
                </c:pt>
                <c:pt idx="5">
                  <c:v>109.311624629468</c:v>
                </c:pt>
                <c:pt idx="6">
                  <c:v>101.80300136723</c:v>
                </c:pt>
                <c:pt idx="7">
                  <c:v>101.253077093784</c:v>
                </c:pt>
                <c:pt idx="8">
                  <c:v>106.50018283663699</c:v>
                </c:pt>
                <c:pt idx="9">
                  <c:v>111.043284985242</c:v>
                </c:pt>
                <c:pt idx="10">
                  <c:v>106.494813317778</c:v>
                </c:pt>
                <c:pt idx="11">
                  <c:v>101.76136899855901</c:v>
                </c:pt>
              </c:numCache>
            </c:numRef>
          </c:val>
          <c:smooth val="1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2014</c:v>
                </c:pt>
              </c:strCache>
            </c:strRef>
          </c:tx>
          <c:spPr>
            <a:ln w="50800">
              <a:solidFill>
                <a:srgbClr val="FFFFFF">
                  <a:lumMod val="85000"/>
                </a:srgbClr>
              </a:solidFill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Sheet1!$F$2:$F$13</c:f>
              <c:numCache>
                <c:formatCode>_(#,##0.00_);_(\-#,##0.00_)</c:formatCode>
                <c:ptCount val="12"/>
                <c:pt idx="0">
                  <c:v>102.431512680277</c:v>
                </c:pt>
                <c:pt idx="1">
                  <c:v>108.75467889935</c:v>
                </c:pt>
                <c:pt idx="2">
                  <c:v>117.210916036641</c:v>
                </c:pt>
                <c:pt idx="3">
                  <c:v>118.76997118277799</c:v>
                </c:pt>
                <c:pt idx="4">
                  <c:v>115.25833828010801</c:v>
                </c:pt>
                <c:pt idx="5">
                  <c:v>125.388338924697</c:v>
                </c:pt>
                <c:pt idx="6">
                  <c:v>113.247724052167</c:v>
                </c:pt>
                <c:pt idx="7">
                  <c:v>114.419651630714</c:v>
                </c:pt>
                <c:pt idx="8">
                  <c:v>119.66765295742501</c:v>
                </c:pt>
                <c:pt idx="9">
                  <c:v>126.475800870345</c:v>
                </c:pt>
                <c:pt idx="10">
                  <c:v>118.046826971892</c:v>
                </c:pt>
                <c:pt idx="11">
                  <c:v>112.509097014818</c:v>
                </c:pt>
              </c:numCache>
            </c:numRef>
          </c:val>
          <c:smooth val="1"/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2015</c:v>
                </c:pt>
              </c:strCache>
            </c:strRef>
          </c:tx>
          <c:spPr>
            <a:ln w="50800">
              <a:solidFill>
                <a:srgbClr val="7030A0"/>
              </a:solidFill>
            </a:ln>
          </c:spPr>
          <c:marker>
            <c:symbol val="none"/>
          </c:marker>
          <c:val>
            <c:numRef>
              <c:f>Sheet1!$G$2:$G$13</c:f>
              <c:numCache>
                <c:formatCode>_(#,##0.00_);_(\-#,##0.00_)</c:formatCode>
                <c:ptCount val="12"/>
                <c:pt idx="0">
                  <c:v>107.244779248478</c:v>
                </c:pt>
                <c:pt idx="1">
                  <c:v>119.17536172202701</c:v>
                </c:pt>
                <c:pt idx="2">
                  <c:v>129.31745856676099</c:v>
                </c:pt>
                <c:pt idx="3">
                  <c:v>130.036737837624</c:v>
                </c:pt>
                <c:pt idx="4">
                  <c:v>128.54084334762501</c:v>
                </c:pt>
                <c:pt idx="5">
                  <c:v>136.268162893039</c:v>
                </c:pt>
                <c:pt idx="6">
                  <c:v>125.36896114974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989760"/>
        <c:axId val="36003840"/>
      </c:lineChart>
      <c:catAx>
        <c:axId val="35989760"/>
        <c:scaling>
          <c:orientation val="minMax"/>
        </c:scaling>
        <c:delete val="0"/>
        <c:axPos val="b"/>
        <c:numFmt formatCode="[$-409]mmm\-yy;@" sourceLinked="0"/>
        <c:majorTickMark val="out"/>
        <c:minorTickMark val="none"/>
        <c:tickLblPos val="low"/>
        <c:spPr>
          <a:ln w="3368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3600384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36003840"/>
        <c:scaling>
          <c:orientation val="minMax"/>
          <c:max val="145"/>
          <c:min val="80"/>
        </c:scaling>
        <c:delete val="0"/>
        <c:axPos val="l"/>
        <c:majorGridlines>
          <c:spPr>
            <a:ln>
              <a:solidFill>
                <a:srgbClr val="B6B5BF">
                  <a:lumMod val="75000"/>
                </a:srgbClr>
              </a:solidFill>
            </a:ln>
          </c:spPr>
        </c:majorGridlines>
        <c:numFmt formatCode="#,##0" sourceLinked="0"/>
        <c:majorTickMark val="out"/>
        <c:minorTickMark val="none"/>
        <c:tickLblPos val="nextTo"/>
        <c:spPr>
          <a:ln w="3368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35989760"/>
        <c:crosses val="autoZero"/>
        <c:crossBetween val="between"/>
        <c:majorUnit val="20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.11067365366309"/>
          <c:y val="4.0544862901161832E-3"/>
          <c:w val="0.88253322310077797"/>
          <c:h val="8.1454741806158124E-2"/>
        </c:manualLayout>
      </c:layout>
      <c:overlay val="0"/>
      <c:spPr>
        <a:noFill/>
        <a:ln w="3368">
          <a:noFill/>
          <a:prstDash val="solid"/>
        </a:ln>
      </c:sp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1" i="0" u="none" strike="noStrike" baseline="0">
          <a:solidFill>
            <a:schemeClr val="tx1"/>
          </a:solidFill>
          <a:latin typeface="+mn-lt"/>
          <a:ea typeface="Times New Roman"/>
          <a:cs typeface="Times New Roman"/>
        </a:defRPr>
      </a:pPr>
      <a:endParaRPr lang="en-US"/>
    </a:p>
  </c:txPr>
  <c:externalData r:id="rId2">
    <c:autoUpdate val="0"/>
  </c:externalData>
  <c:userShapes r:id="rId3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175059952038381"/>
          <c:y val="4.6218487394957986E-2"/>
          <c:w val="0.68105515587529952"/>
          <c:h val="0.70168067226892894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Manager A</c:v>
                </c:pt>
              </c:strCache>
            </c:strRef>
          </c:tx>
          <c:spPr>
            <a:solidFill>
              <a:srgbClr val="FF9900"/>
            </a:solidFill>
            <a:ln w="12072">
              <a:solidFill>
                <a:schemeClr val="tx1"/>
              </a:solidFill>
              <a:prstDash val="solid"/>
            </a:ln>
          </c:spPr>
          <c:invertIfNegative val="0"/>
          <c:dLbls>
            <c:numFmt formatCode="0%" sourceLinked="0"/>
            <c:spPr>
              <a:noFill/>
              <a:ln w="24145">
                <a:noFill/>
              </a:ln>
            </c:spPr>
            <c:txPr>
              <a:bodyPr/>
              <a:lstStyle/>
              <a:p>
                <a:pPr>
                  <a:defRPr sz="2000" b="1" i="0" u="none" strike="noStrike" baseline="0">
                    <a:solidFill>
                      <a:schemeClr val="tx1"/>
                    </a:solidFill>
                    <a:latin typeface="+mn-lt"/>
                    <a:ea typeface="Arial"/>
                    <a:cs typeface="Arial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Sheet1!$B$2:$B$2</c:f>
              <c:numCache>
                <c:formatCode>General</c:formatCode>
                <c:ptCount val="1"/>
                <c:pt idx="0">
                  <c:v>7.0000000000000021E-2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A's Competitors</c:v>
                </c:pt>
              </c:strCache>
            </c:strRef>
          </c:tx>
          <c:spPr>
            <a:solidFill>
              <a:srgbClr val="FFFF00"/>
            </a:solidFill>
            <a:ln w="12072">
              <a:solidFill>
                <a:schemeClr val="tx1"/>
              </a:solidFill>
              <a:prstDash val="solid"/>
            </a:ln>
          </c:spPr>
          <c:invertIfNegative val="0"/>
          <c:dLbls>
            <c:numFmt formatCode="0%" sourceLinked="0"/>
            <c:spPr>
              <a:noFill/>
              <a:ln w="24145">
                <a:noFill/>
              </a:ln>
            </c:spPr>
            <c:txPr>
              <a:bodyPr/>
              <a:lstStyle/>
              <a:p>
                <a:pPr>
                  <a:defRPr sz="2000" b="1" i="0" u="none" strike="noStrike" baseline="0">
                    <a:solidFill>
                      <a:schemeClr val="tx1"/>
                    </a:solidFill>
                    <a:latin typeface="+mn-lt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Sheet1!$B$3:$B$3</c:f>
              <c:numCache>
                <c:formatCode>General</c:formatCode>
                <c:ptCount val="1"/>
                <c:pt idx="0">
                  <c:v>0.15000000000000024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5315456"/>
        <c:axId val="135316992"/>
      </c:barChart>
      <c:catAx>
        <c:axId val="135315456"/>
        <c:scaling>
          <c:orientation val="minMax"/>
        </c:scaling>
        <c:delete val="0"/>
        <c:axPos val="b"/>
        <c:majorGridlines>
          <c:spPr>
            <a:ln w="3018">
              <a:solidFill>
                <a:schemeClr val="tx1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low"/>
        <c:spPr>
          <a:ln w="12072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711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353169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35316992"/>
        <c:scaling>
          <c:orientation val="minMax"/>
          <c:max val="0.2"/>
          <c:min val="-0.2"/>
        </c:scaling>
        <c:delete val="0"/>
        <c:axPos val="l"/>
        <c:majorGridlines>
          <c:spPr>
            <a:ln w="12072">
              <a:solidFill>
                <a:srgbClr val="C0C0C0"/>
              </a:solidFill>
              <a:prstDash val="sysDash"/>
            </a:ln>
          </c:spPr>
        </c:majorGridlines>
        <c:title>
          <c:tx>
            <c:rich>
              <a:bodyPr/>
              <a:lstStyle/>
              <a:p>
                <a:pPr>
                  <a:defRPr sz="2000" b="1" i="0" u="none" strike="noStrike" baseline="0">
                    <a:solidFill>
                      <a:schemeClr val="tx1"/>
                    </a:solidFill>
                    <a:latin typeface="+mn-lt"/>
                    <a:ea typeface="Arial"/>
                    <a:cs typeface="Arial"/>
                  </a:defRPr>
                </a:pPr>
                <a:r>
                  <a:rPr lang="en-US" sz="2000" dirty="0">
                    <a:latin typeface="+mn-lt"/>
                  </a:rPr>
                  <a:t>YOY Change</a:t>
                </a:r>
              </a:p>
            </c:rich>
          </c:tx>
          <c:layout>
            <c:manualLayout>
              <c:xMode val="edge"/>
              <c:yMode val="edge"/>
              <c:x val="2.3980815347721826E-2"/>
              <c:y val="0.23739495798319329"/>
            </c:manualLayout>
          </c:layout>
          <c:overlay val="0"/>
          <c:spPr>
            <a:noFill/>
            <a:ln w="24145">
              <a:noFill/>
            </a:ln>
          </c:spPr>
        </c:title>
        <c:numFmt formatCode="0%" sourceLinked="0"/>
        <c:majorTickMark val="out"/>
        <c:minorTickMark val="none"/>
        <c:tickLblPos val="nextTo"/>
        <c:spPr>
          <a:ln w="12072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80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en-US"/>
          </a:p>
        </c:txPr>
        <c:crossAx val="135315456"/>
        <c:crosses val="autoZero"/>
        <c:crossBetween val="between"/>
        <c:majorUnit val="0.1"/>
        <c:minorUnit val="0.05"/>
      </c:valAx>
      <c:spPr>
        <a:noFill/>
        <a:ln w="12072">
          <a:solidFill>
            <a:srgbClr val="FFFFFF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25749583760016376"/>
          <c:y val="0.79761412101689744"/>
          <c:w val="0.72901678657074342"/>
          <c:h val="0.17857142857143468"/>
        </c:manualLayout>
      </c:layout>
      <c:overlay val="0"/>
      <c:spPr>
        <a:noFill/>
        <a:ln w="12072">
          <a:solidFill>
            <a:srgbClr val="FFFFFF"/>
          </a:solidFill>
          <a:prstDash val="solid"/>
        </a:ln>
      </c:spPr>
      <c:txPr>
        <a:bodyPr/>
        <a:lstStyle/>
        <a:p>
          <a:pPr>
            <a:defRPr sz="2000" b="1" i="0" u="none" strike="noStrike" baseline="0">
              <a:solidFill>
                <a:schemeClr val="tx1"/>
              </a:solidFill>
              <a:latin typeface="+mn-lt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11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175059952038381"/>
          <c:y val="4.6218487394957986E-2"/>
          <c:w val="0.68105515587529952"/>
          <c:h val="0.69957983193277362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Manager B</c:v>
                </c:pt>
              </c:strCache>
            </c:strRef>
          </c:tx>
          <c:spPr>
            <a:solidFill>
              <a:srgbClr val="FF9900"/>
            </a:solidFill>
            <a:ln w="12072">
              <a:solidFill>
                <a:schemeClr val="tx1"/>
              </a:solidFill>
              <a:prstDash val="solid"/>
            </a:ln>
          </c:spPr>
          <c:invertIfNegative val="0"/>
          <c:dLbls>
            <c:numFmt formatCode="0%" sourceLinked="0"/>
            <c:spPr>
              <a:noFill/>
              <a:ln w="24145">
                <a:noFill/>
              </a:ln>
            </c:spPr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Sheet1!$B$2:$B$2</c:f>
              <c:numCache>
                <c:formatCode>General</c:formatCode>
                <c:ptCount val="1"/>
                <c:pt idx="0">
                  <c:v>-3.0000000000000002E-2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B's Competitors</c:v>
                </c:pt>
              </c:strCache>
            </c:strRef>
          </c:tx>
          <c:spPr>
            <a:solidFill>
              <a:srgbClr val="FFFF00"/>
            </a:solidFill>
            <a:ln w="12072">
              <a:solidFill>
                <a:schemeClr val="tx1"/>
              </a:solidFill>
              <a:prstDash val="solid"/>
            </a:ln>
          </c:spPr>
          <c:invertIfNegative val="0"/>
          <c:dLbls>
            <c:numFmt formatCode="0%" sourceLinked="0"/>
            <c:spPr>
              <a:noFill/>
              <a:ln w="24145">
                <a:noFill/>
              </a:ln>
            </c:spPr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Sheet1!$B$3:$B$3</c:f>
              <c:numCache>
                <c:formatCode>General</c:formatCode>
                <c:ptCount val="1"/>
                <c:pt idx="0">
                  <c:v>-0.1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5396736"/>
        <c:axId val="57422208"/>
      </c:barChart>
      <c:catAx>
        <c:axId val="135396736"/>
        <c:scaling>
          <c:orientation val="minMax"/>
        </c:scaling>
        <c:delete val="0"/>
        <c:axPos val="b"/>
        <c:majorGridlines>
          <c:spPr>
            <a:ln w="3018">
              <a:solidFill>
                <a:schemeClr val="tx1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low"/>
        <c:spPr>
          <a:ln w="12072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5742220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57422208"/>
        <c:scaling>
          <c:orientation val="minMax"/>
          <c:max val="0.2"/>
          <c:min val="-0.2"/>
        </c:scaling>
        <c:delete val="0"/>
        <c:axPos val="l"/>
        <c:majorGridlines>
          <c:spPr>
            <a:ln w="12072">
              <a:solidFill>
                <a:srgbClr val="C0C0C0"/>
              </a:solidFill>
              <a:prstDash val="sysDash"/>
            </a:ln>
          </c:spPr>
        </c:majorGridlines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/>
                  <a:t>YOY Change</a:t>
                </a:r>
              </a:p>
            </c:rich>
          </c:tx>
          <c:layout>
            <c:manualLayout>
              <c:xMode val="edge"/>
              <c:yMode val="edge"/>
              <c:x val="2.3980815347721826E-2"/>
              <c:y val="0.2352941176470589"/>
            </c:manualLayout>
          </c:layout>
          <c:overlay val="0"/>
          <c:spPr>
            <a:noFill/>
            <a:ln w="24145">
              <a:noFill/>
            </a:ln>
          </c:spPr>
        </c:title>
        <c:numFmt formatCode="0%" sourceLinked="0"/>
        <c:majorTickMark val="out"/>
        <c:minorTickMark val="none"/>
        <c:tickLblPos val="nextTo"/>
        <c:spPr>
          <a:ln w="12072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800"/>
            </a:pPr>
            <a:endParaRPr lang="en-US"/>
          </a:p>
        </c:txPr>
        <c:crossAx val="135396736"/>
        <c:crosses val="autoZero"/>
        <c:crossBetween val="between"/>
        <c:majorUnit val="0.1"/>
        <c:minorUnit val="0.05"/>
      </c:valAx>
      <c:spPr>
        <a:noFill/>
        <a:ln w="12072">
          <a:solidFill>
            <a:srgbClr val="FFFFFF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25749253097157121"/>
          <c:y val="0.7983193570523035"/>
          <c:w val="0.72901678657074342"/>
          <c:h val="0.17857142857143468"/>
        </c:manualLayout>
      </c:layout>
      <c:overlay val="0"/>
      <c:spPr>
        <a:noFill/>
        <a:ln w="12072">
          <a:solidFill>
            <a:srgbClr val="FFFFFF"/>
          </a:solidFill>
          <a:prstDash val="solid"/>
        </a:ln>
      </c:spPr>
      <c:txPr>
        <a:bodyPr/>
        <a:lstStyle/>
        <a:p>
          <a:pPr>
            <a:defRPr sz="2000">
              <a:latin typeface="+mn-l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11" b="1" i="0" u="none" strike="noStrike" baseline="0">
          <a:solidFill>
            <a:schemeClr val="tx1"/>
          </a:solidFill>
          <a:latin typeface="+mn-lt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0.16667</cdr:x>
      <cdr:y>0.61111</cdr:y>
    </cdr:from>
    <cdr:to>
      <cdr:x>0.27778</cdr:x>
      <cdr:y>0.83333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71600" y="251459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0.6045</cdr:x>
      <cdr:y>0.00016</cdr:y>
    </cdr:from>
    <cdr:to>
      <cdr:x>0.79487</cdr:x>
      <cdr:y>0.38157</cdr:y>
    </cdr:to>
    <cdr:sp macro="" textlink="">
      <cdr:nvSpPr>
        <cdr:cNvPr id="2" name="Oval 1"/>
        <cdr:cNvSpPr/>
      </cdr:nvSpPr>
      <cdr:spPr bwMode="auto">
        <a:xfrm xmlns:a="http://schemas.openxmlformats.org/drawingml/2006/main">
          <a:off x="2601745" y="398"/>
          <a:ext cx="819373" cy="942275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="horz" wrap="non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0.16667</cdr:x>
      <cdr:y>0.61111</cdr:y>
    </cdr:from>
    <cdr:to>
      <cdr:x>0.27778</cdr:x>
      <cdr:y>0.83333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71600" y="251459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0.16667</cdr:x>
      <cdr:y>0.61111</cdr:y>
    </cdr:from>
    <cdr:to>
      <cdr:x>0.27778</cdr:x>
      <cdr:y>0.83333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71600" y="251459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0.66506</cdr:x>
      <cdr:y>0.62973</cdr:y>
    </cdr:from>
    <cdr:to>
      <cdr:x>0.73</cdr:x>
      <cdr:y>0.74397</cdr:y>
    </cdr:to>
    <cdr:cxnSp macro="">
      <cdr:nvCxnSpPr>
        <cdr:cNvPr id="2" name="Straight Arrow Connector 1"/>
        <cdr:cNvCxnSpPr/>
      </cdr:nvCxnSpPr>
      <cdr:spPr bwMode="auto">
        <a:xfrm xmlns:a="http://schemas.openxmlformats.org/drawingml/2006/main">
          <a:off x="3011714" y="1882853"/>
          <a:ext cx="294040" cy="341587"/>
        </a:xfrm>
        <a:prstGeom xmlns:a="http://schemas.openxmlformats.org/drawingml/2006/main" prst="straightConnector1">
          <a:avLst/>
        </a:prstGeom>
        <a:solidFill xmlns:a="http://schemas.openxmlformats.org/drawingml/2006/main">
          <a:schemeClr val="accent1"/>
        </a:solidFill>
        <a:ln xmlns:a="http://schemas.openxmlformats.org/drawingml/2006/main" w="28575" cap="flat" cmpd="sng" algn="ctr">
          <a:solidFill>
            <a:schemeClr val="tx1"/>
          </a:solidFill>
          <a:prstDash val="solid"/>
          <a:round/>
          <a:headEnd type="none" w="med" len="med"/>
          <a:tailEnd type="arrow"/>
        </a:ln>
        <a:effectLst xmlns:a="http://schemas.openxmlformats.org/drawingml/2006/main"/>
      </cdr:spPr>
    </cdr:cxnSp>
  </cdr:relSizeAnchor>
  <cdr:relSizeAnchor xmlns:cdr="http://schemas.openxmlformats.org/drawingml/2006/chartDrawing">
    <cdr:from>
      <cdr:x>0.80659</cdr:x>
      <cdr:y>0.4856</cdr:y>
    </cdr:from>
    <cdr:to>
      <cdr:x>0.92496</cdr:x>
      <cdr:y>0.72288</cdr:y>
    </cdr:to>
    <cdr:cxnSp macro="">
      <cdr:nvCxnSpPr>
        <cdr:cNvPr id="4" name="Straight Arrow Connector 3"/>
        <cdr:cNvCxnSpPr/>
      </cdr:nvCxnSpPr>
      <cdr:spPr bwMode="auto">
        <a:xfrm xmlns:a="http://schemas.openxmlformats.org/drawingml/2006/main" flipV="1">
          <a:off x="3652595" y="1451929"/>
          <a:ext cx="536028" cy="709449"/>
        </a:xfrm>
        <a:prstGeom xmlns:a="http://schemas.openxmlformats.org/drawingml/2006/main" prst="straightConnector1">
          <a:avLst/>
        </a:prstGeom>
        <a:solidFill xmlns:a="http://schemas.openxmlformats.org/drawingml/2006/main">
          <a:schemeClr val="accent1"/>
        </a:solidFill>
        <a:ln xmlns:a="http://schemas.openxmlformats.org/drawingml/2006/main" w="28575" cap="flat" cmpd="sng" algn="ctr">
          <a:solidFill>
            <a:schemeClr val="tx1"/>
          </a:solidFill>
          <a:prstDash val="solid"/>
          <a:round/>
          <a:headEnd type="none" w="med" len="med"/>
          <a:tailEnd type="arrow"/>
        </a:ln>
        <a:effectLst xmlns:a="http://schemas.openxmlformats.org/drawingml/2006/main"/>
      </cdr:spPr>
    </cdr:cxnSp>
  </cdr:relSizeAnchor>
  <cdr:relSizeAnchor xmlns:cdr="http://schemas.openxmlformats.org/drawingml/2006/chartDrawing">
    <cdr:from>
      <cdr:x>0.62207</cdr:x>
      <cdr:y>0.15459</cdr:y>
    </cdr:from>
    <cdr:to>
      <cdr:x>0.93269</cdr:x>
      <cdr:y>0.31687</cdr:y>
    </cdr:to>
    <cdr:cxnSp macro="">
      <cdr:nvCxnSpPr>
        <cdr:cNvPr id="8" name="Straight Arrow Connector 7"/>
        <cdr:cNvCxnSpPr/>
      </cdr:nvCxnSpPr>
      <cdr:spPr bwMode="auto">
        <a:xfrm xmlns:a="http://schemas.openxmlformats.org/drawingml/2006/main" flipV="1">
          <a:off x="2817023" y="462206"/>
          <a:ext cx="1406634" cy="485227"/>
        </a:xfrm>
        <a:prstGeom xmlns:a="http://schemas.openxmlformats.org/drawingml/2006/main" prst="straightConnector1">
          <a:avLst/>
        </a:prstGeom>
        <a:solidFill xmlns:a="http://schemas.openxmlformats.org/drawingml/2006/main">
          <a:schemeClr val="accent1"/>
        </a:solidFill>
        <a:ln xmlns:a="http://schemas.openxmlformats.org/drawingml/2006/main" w="28575" cap="flat" cmpd="sng" algn="ctr">
          <a:solidFill>
            <a:schemeClr val="tx1"/>
          </a:solidFill>
          <a:prstDash val="solid"/>
          <a:round/>
          <a:headEnd type="none" w="med" len="med"/>
          <a:tailEnd type="arrow"/>
        </a:ln>
        <a:effectLst xmlns:a="http://schemas.openxmlformats.org/drawingml/2006/main"/>
      </cdr:spPr>
    </cdr:cxn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0.12787</cdr:x>
      <cdr:y>0.54439</cdr:y>
    </cdr:from>
    <cdr:to>
      <cdr:x>0.2112</cdr:x>
      <cdr:y>0.67402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052325" y="2240041"/>
          <a:ext cx="685773" cy="5334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endParaRPr lang="en-US" sz="1400" dirty="0">
            <a:solidFill>
              <a:schemeClr val="tx1"/>
            </a:solidFill>
            <a:latin typeface="+mn-lt"/>
          </a:endParaRPr>
        </a:p>
      </cdr:txBody>
    </cdr:sp>
  </cdr:relSizeAnchor>
  <cdr:relSizeAnchor xmlns:cdr="http://schemas.openxmlformats.org/drawingml/2006/chartDrawing">
    <cdr:from>
      <cdr:x>0.15098</cdr:x>
      <cdr:y>0.2611</cdr:y>
    </cdr:from>
    <cdr:to>
      <cdr:x>0.23431</cdr:x>
      <cdr:y>0.39073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242522" y="1074360"/>
          <a:ext cx="685773" cy="5334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pPr algn="ctr"/>
          <a:endParaRPr lang="en-US" sz="1400" dirty="0">
            <a:solidFill>
              <a:srgbClr val="FFFFFF"/>
            </a:solidFill>
            <a:latin typeface="+mn-lt"/>
          </a:endParaRPr>
        </a:p>
      </cdr:txBody>
    </cdr:sp>
  </cdr:relSizeAnchor>
  <cdr:relSizeAnchor xmlns:cdr="http://schemas.openxmlformats.org/drawingml/2006/chartDrawing">
    <cdr:from>
      <cdr:x>0.52671</cdr:x>
      <cdr:y>0.68702</cdr:y>
    </cdr:from>
    <cdr:to>
      <cdr:x>0.61004</cdr:x>
      <cdr:y>0.81665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4334590" y="2826936"/>
          <a:ext cx="685773" cy="5334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pPr algn="ctr"/>
          <a:endParaRPr lang="en-US" sz="1400" dirty="0">
            <a:solidFill>
              <a:srgbClr val="FFFFFF"/>
            </a:solidFill>
            <a:latin typeface="+mn-lt"/>
          </a:endParaRPr>
        </a:p>
      </cdr:txBody>
    </cdr:sp>
  </cdr:relSizeAnchor>
  <cdr:relSizeAnchor xmlns:cdr="http://schemas.openxmlformats.org/drawingml/2006/chartDrawing">
    <cdr:from>
      <cdr:x>0.59183</cdr:x>
      <cdr:y>0.53153</cdr:y>
    </cdr:from>
    <cdr:to>
      <cdr:x>0.67516</cdr:x>
      <cdr:y>0.66116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4870493" y="2187141"/>
          <a:ext cx="685772" cy="5334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pPr algn="ctr"/>
          <a:endParaRPr lang="en-US" sz="1400" dirty="0">
            <a:solidFill>
              <a:srgbClr val="FFFFFF"/>
            </a:solidFill>
            <a:latin typeface="+mn-lt"/>
          </a:endParaRPr>
        </a:p>
      </cdr:txBody>
    </cdr:sp>
  </cdr:relSizeAnchor>
  <cdr:relSizeAnchor xmlns:cdr="http://schemas.openxmlformats.org/drawingml/2006/chartDrawing">
    <cdr:from>
      <cdr:x>0.67271</cdr:x>
      <cdr:y>0.03689</cdr:y>
    </cdr:from>
    <cdr:to>
      <cdr:x>0.75604</cdr:x>
      <cdr:y>0.16652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5536138" y="151776"/>
          <a:ext cx="685772" cy="5334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pPr algn="ctr"/>
          <a:endParaRPr lang="en-US" sz="1400" dirty="0">
            <a:solidFill>
              <a:srgbClr val="FFFFFF"/>
            </a:solidFill>
            <a:latin typeface="+mn-lt"/>
          </a:endParaRPr>
        </a:p>
      </cdr:txBody>
    </cdr:sp>
  </cdr:relSizeAnchor>
  <cdr:relSizeAnchor xmlns:cdr="http://schemas.openxmlformats.org/drawingml/2006/chartDrawing">
    <cdr:from>
      <cdr:x>0.76048</cdr:x>
      <cdr:y>0.74839</cdr:y>
    </cdr:from>
    <cdr:to>
      <cdr:x>0.84382</cdr:x>
      <cdr:y>0.87802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6258487" y="3079480"/>
          <a:ext cx="685855" cy="5334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pPr algn="ctr"/>
          <a:endParaRPr lang="en-US" sz="1400" dirty="0">
            <a:solidFill>
              <a:srgbClr val="FFFFFF"/>
            </a:solidFill>
            <a:latin typeface="+mn-lt"/>
          </a:endParaRPr>
        </a:p>
      </cdr:txBody>
    </cdr:sp>
  </cdr:relSizeAnchor>
  <cdr:relSizeAnchor xmlns:cdr="http://schemas.openxmlformats.org/drawingml/2006/chartDrawing">
    <cdr:from>
      <cdr:x>0.86685</cdr:x>
      <cdr:y>0.73355</cdr:y>
    </cdr:from>
    <cdr:to>
      <cdr:x>0.95018</cdr:x>
      <cdr:y>0.86318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7133807" y="3018404"/>
          <a:ext cx="685773" cy="5334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pPr algn="ctr"/>
          <a:endParaRPr lang="en-US" sz="1400" dirty="0">
            <a:solidFill>
              <a:srgbClr val="FFFFFF"/>
            </a:solidFill>
            <a:latin typeface="+mn-lt"/>
          </a:endParaRPr>
        </a:p>
      </cdr:txBody>
    </cdr:sp>
  </cdr:relSizeAnchor>
  <cdr:relSizeAnchor xmlns:cdr="http://schemas.openxmlformats.org/drawingml/2006/chartDrawing">
    <cdr:from>
      <cdr:x>0.86769</cdr:x>
      <cdr:y>0.05541</cdr:y>
    </cdr:from>
    <cdr:to>
      <cdr:x>0.95102</cdr:x>
      <cdr:y>0.18504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7140762" y="227982"/>
          <a:ext cx="685773" cy="5334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pPr algn="ctr"/>
          <a:endParaRPr lang="en-US" sz="1400" dirty="0">
            <a:solidFill>
              <a:srgbClr val="FFFFFF"/>
            </a:solidFill>
            <a:latin typeface="+mn-lt"/>
          </a:endParaRPr>
        </a:p>
      </cdr:txBody>
    </cdr:sp>
  </cdr:relSizeAnchor>
  <cdr:relSizeAnchor xmlns:cdr="http://schemas.openxmlformats.org/drawingml/2006/chartDrawing">
    <cdr:from>
      <cdr:x>0.38154</cdr:x>
      <cdr:y>0.75895</cdr:y>
    </cdr:from>
    <cdr:to>
      <cdr:x>0.59366</cdr:x>
      <cdr:y>0.85445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3139944" y="3122939"/>
          <a:ext cx="1745673" cy="3929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b="1" dirty="0">
            <a:solidFill>
              <a:schemeClr val="tx1"/>
            </a:solidFill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0.64707</cdr:x>
      <cdr:y>0.31037</cdr:y>
    </cdr:from>
    <cdr:to>
      <cdr:x>0.64707</cdr:x>
      <cdr:y>0.37708</cdr:y>
    </cdr:to>
    <cdr:sp macro="" textlink="">
      <cdr:nvSpPr>
        <cdr:cNvPr id="26" name="Straight Arrow Connector 25"/>
        <cdr:cNvSpPr/>
      </cdr:nvSpPr>
      <cdr:spPr bwMode="auto">
        <a:xfrm xmlns:a="http://schemas.openxmlformats.org/drawingml/2006/main">
          <a:off x="5966085" y="1603948"/>
          <a:ext cx="0" cy="344774"/>
        </a:xfrm>
        <a:prstGeom xmlns:a="http://schemas.openxmlformats.org/drawingml/2006/main" prst="straightConnector1">
          <a:avLst/>
        </a:prstGeom>
        <a:solidFill xmlns:a="http://schemas.openxmlformats.org/drawingml/2006/main">
          <a:schemeClr val="accent1"/>
        </a:solidFill>
        <a:ln xmlns:a="http://schemas.openxmlformats.org/drawingml/2006/main" w="19050" cap="flat" cmpd="sng" algn="ctr">
          <a:solidFill>
            <a:srgbClr val="FFFF00"/>
          </a:solidFill>
          <a:prstDash val="solid"/>
          <a:round/>
          <a:headEnd type="none" w="med" len="med"/>
          <a:tailEnd type="arrow"/>
        </a:ln>
        <a:effectLst xmlns:a="http://schemas.openxmlformats.org/drawingml/2006/main"/>
      </cdr:spPr>
      <cdr:txBody>
        <a:bodyPr xmlns:a="http://schemas.openxmlformats.org/drawingml/2006/main" vertOverflow="clip" vert="horz" wrap="non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0.64707</cdr:x>
      <cdr:y>0.31037</cdr:y>
    </cdr:from>
    <cdr:to>
      <cdr:x>0.64707</cdr:x>
      <cdr:y>0.37708</cdr:y>
    </cdr:to>
    <cdr:sp macro="" textlink="">
      <cdr:nvSpPr>
        <cdr:cNvPr id="27" name="Straight Arrow Connector 26"/>
        <cdr:cNvSpPr/>
      </cdr:nvSpPr>
      <cdr:spPr bwMode="auto">
        <a:xfrm xmlns:a="http://schemas.openxmlformats.org/drawingml/2006/main">
          <a:off x="5966085" y="1603948"/>
          <a:ext cx="0" cy="344774"/>
        </a:xfrm>
        <a:prstGeom xmlns:a="http://schemas.openxmlformats.org/drawingml/2006/main" prst="straightConnector1">
          <a:avLst/>
        </a:prstGeom>
        <a:solidFill xmlns:a="http://schemas.openxmlformats.org/drawingml/2006/main">
          <a:srgbClr val="60597B"/>
        </a:solidFill>
        <a:ln xmlns:a="http://schemas.openxmlformats.org/drawingml/2006/main" w="19050" cap="flat" cmpd="sng" algn="ctr">
          <a:solidFill>
            <a:srgbClr val="FFFF00"/>
          </a:solidFill>
          <a:prstDash val="solid"/>
          <a:round/>
          <a:headEnd type="none" w="med" len="med"/>
          <a:tailEnd type="arrow"/>
        </a:ln>
        <a:effectLst xmlns:a="http://schemas.openxmlformats.org/drawingml/2006/main"/>
      </cdr:spPr>
      <cdr:txBody>
        <a:bodyPr xmlns:a="http://schemas.openxmlformats.org/drawingml/2006/main" vert="horz" wrap="non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0.65662</cdr:x>
      <cdr:y>0.30699</cdr:y>
    </cdr:from>
    <cdr:to>
      <cdr:x>0.65682</cdr:x>
      <cdr:y>0.62944</cdr:y>
    </cdr:to>
    <cdr:sp macro="" textlink="">
      <cdr:nvSpPr>
        <cdr:cNvPr id="32" name="Straight Arrow Connector 31"/>
        <cdr:cNvSpPr/>
      </cdr:nvSpPr>
      <cdr:spPr bwMode="auto">
        <a:xfrm xmlns:a="http://schemas.openxmlformats.org/drawingml/2006/main">
          <a:off x="6054152" y="1586459"/>
          <a:ext cx="1874" cy="1666407"/>
        </a:xfrm>
        <a:prstGeom xmlns:a="http://schemas.openxmlformats.org/drawingml/2006/main" prst="straightConnector1">
          <a:avLst/>
        </a:prstGeom>
        <a:solidFill xmlns:a="http://schemas.openxmlformats.org/drawingml/2006/main">
          <a:schemeClr val="accent1"/>
        </a:solidFill>
        <a:ln xmlns:a="http://schemas.openxmlformats.org/drawingml/2006/main" w="19050" cap="flat" cmpd="sng" algn="ctr">
          <a:solidFill>
            <a:srgbClr val="FFFF00"/>
          </a:solidFill>
          <a:prstDash val="solid"/>
          <a:round/>
          <a:headEnd type="none" w="med" len="med"/>
          <a:tailEnd type="arrow"/>
        </a:ln>
        <a:effectLst xmlns:a="http://schemas.openxmlformats.org/drawingml/2006/main"/>
      </cdr:spPr>
      <cdr:txBody>
        <a:bodyPr xmlns:a="http://schemas.openxmlformats.org/drawingml/2006/main" vertOverflow="clip" vert="horz" wrap="non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0.51086</cdr:x>
      <cdr:y>0.01224</cdr:y>
    </cdr:from>
    <cdr:to>
      <cdr:x>0.68659</cdr:x>
      <cdr:y>0.33449</cdr:y>
    </cdr:to>
    <cdr:sp macro="" textlink="">
      <cdr:nvSpPr>
        <cdr:cNvPr id="2" name="Oval 1"/>
        <cdr:cNvSpPr/>
      </cdr:nvSpPr>
      <cdr:spPr bwMode="auto">
        <a:xfrm xmlns:a="http://schemas.openxmlformats.org/drawingml/2006/main">
          <a:off x="2397483" y="30279"/>
          <a:ext cx="824707" cy="797228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8575" cap="flat" cmpd="sng" algn="ctr">
          <a:solidFill>
            <a:srgbClr val="FFFF99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="horz" wrap="non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0.30994</cdr:x>
      <cdr:y>0.38929</cdr:y>
    </cdr:from>
    <cdr:to>
      <cdr:x>0.31102</cdr:x>
      <cdr:y>0.56818</cdr:y>
    </cdr:to>
    <cdr:cxnSp macro="">
      <cdr:nvCxnSpPr>
        <cdr:cNvPr id="2" name="Straight Arrow Connector 1"/>
        <cdr:cNvCxnSpPr/>
      </cdr:nvCxnSpPr>
      <cdr:spPr bwMode="auto">
        <a:xfrm xmlns:a="http://schemas.openxmlformats.org/drawingml/2006/main">
          <a:off x="1475575" y="1080167"/>
          <a:ext cx="5146" cy="496386"/>
        </a:xfrm>
        <a:prstGeom xmlns:a="http://schemas.openxmlformats.org/drawingml/2006/main" prst="straightConnector1">
          <a:avLst/>
        </a:prstGeom>
        <a:solidFill xmlns:a="http://schemas.openxmlformats.org/drawingml/2006/main">
          <a:schemeClr val="accent1"/>
        </a:solidFill>
        <a:ln xmlns:a="http://schemas.openxmlformats.org/drawingml/2006/main" w="28575" cap="flat" cmpd="sng" algn="ctr">
          <a:solidFill>
            <a:srgbClr val="FFFF99"/>
          </a:solidFill>
          <a:prstDash val="solid"/>
          <a:round/>
          <a:headEnd type="arrow" w="med" len="med"/>
          <a:tailEnd type="arrow" w="med" len="med"/>
        </a:ln>
        <a:effectLst xmlns:a="http://schemas.openxmlformats.org/drawingml/2006/main"/>
      </cdr:spPr>
    </cdr:cxnSp>
  </cdr:relSizeAnchor>
  <cdr:relSizeAnchor xmlns:cdr="http://schemas.openxmlformats.org/drawingml/2006/chartDrawing">
    <cdr:from>
      <cdr:x>0.49612</cdr:x>
      <cdr:y>0.31669</cdr:y>
    </cdr:from>
    <cdr:to>
      <cdr:x>0.49978</cdr:x>
      <cdr:y>0.47727</cdr:y>
    </cdr:to>
    <cdr:cxnSp macro="">
      <cdr:nvCxnSpPr>
        <cdr:cNvPr id="4" name="Straight Arrow Connector 3"/>
        <cdr:cNvCxnSpPr/>
      </cdr:nvCxnSpPr>
      <cdr:spPr bwMode="auto">
        <a:xfrm xmlns:a="http://schemas.openxmlformats.org/drawingml/2006/main">
          <a:off x="2361947" y="878719"/>
          <a:ext cx="17409" cy="445586"/>
        </a:xfrm>
        <a:prstGeom xmlns:a="http://schemas.openxmlformats.org/drawingml/2006/main" prst="straightConnector1">
          <a:avLst/>
        </a:prstGeom>
        <a:solidFill xmlns:a="http://schemas.openxmlformats.org/drawingml/2006/main">
          <a:schemeClr val="accent1"/>
        </a:solidFill>
        <a:ln xmlns:a="http://schemas.openxmlformats.org/drawingml/2006/main" w="28575" cap="flat" cmpd="sng" algn="ctr">
          <a:solidFill>
            <a:srgbClr val="FFFF99"/>
          </a:solidFill>
          <a:prstDash val="solid"/>
          <a:round/>
          <a:headEnd type="arrow" w="med" len="med"/>
          <a:tailEnd type="arrow" w="med" len="med"/>
        </a:ln>
        <a:effectLst xmlns:a="http://schemas.openxmlformats.org/drawingml/2006/main"/>
      </cdr:spPr>
    </cdr:cxnSp>
  </cdr:relSizeAnchor>
  <cdr:relSizeAnchor xmlns:cdr="http://schemas.openxmlformats.org/drawingml/2006/chartDrawing">
    <cdr:from>
      <cdr:x>0.80814</cdr:x>
      <cdr:y>0.28954</cdr:y>
    </cdr:from>
    <cdr:to>
      <cdr:x>0.80922</cdr:x>
      <cdr:y>0.46843</cdr:y>
    </cdr:to>
    <cdr:cxnSp macro="">
      <cdr:nvCxnSpPr>
        <cdr:cNvPr id="5" name="Straight Arrow Connector 4"/>
        <cdr:cNvCxnSpPr/>
      </cdr:nvCxnSpPr>
      <cdr:spPr bwMode="auto">
        <a:xfrm xmlns:a="http://schemas.openxmlformats.org/drawingml/2006/main">
          <a:off x="3847409" y="803395"/>
          <a:ext cx="5146" cy="496386"/>
        </a:xfrm>
        <a:prstGeom xmlns:a="http://schemas.openxmlformats.org/drawingml/2006/main" prst="straightConnector1">
          <a:avLst/>
        </a:prstGeom>
        <a:solidFill xmlns:a="http://schemas.openxmlformats.org/drawingml/2006/main">
          <a:schemeClr val="accent1"/>
        </a:solidFill>
        <a:ln xmlns:a="http://schemas.openxmlformats.org/drawingml/2006/main" w="28575" cap="flat" cmpd="sng" algn="ctr">
          <a:solidFill>
            <a:srgbClr val="FFFF99"/>
          </a:solidFill>
          <a:prstDash val="solid"/>
          <a:round/>
          <a:headEnd type="arrow" w="med" len="med"/>
          <a:tailEnd type="arrow" w="med" len="med"/>
        </a:ln>
        <a:effectLst xmlns:a="http://schemas.openxmlformats.org/drawingml/2006/main"/>
      </cdr:spPr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26703E-E536-47F6-8EA8-9C4314B21881}" type="datetimeFigureOut">
              <a:rPr lang="en-US" smtClean="0"/>
              <a:pPr/>
              <a:t>10/22/2015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751AD6-266C-4679-BB8B-9D80097A19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7428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D55E35-0206-491D-A6A3-CCF0F85E3738}" type="datetimeFigureOut">
              <a:rPr lang="en-US" smtClean="0"/>
              <a:pPr/>
              <a:t>10/22/2015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934C36-BC19-4580-92D2-23A9815D8E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309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34C36-BC19-4580-92D2-23A9815D8EA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4" name="Picture 3" descr="STR PPT template darker_cover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ransition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R PPT transition slid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78302" y="1586133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losing Slide Questions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PT Family Slide Template5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losing Slid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PT Family Slide Template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teve@str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hotelnewsnow.com/" TargetMode="Externa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sharecenter@str.com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jpeg"/><Relationship Id="rId4" Type="http://schemas.openxmlformats.org/officeDocument/2006/relationships/image" Target="../media/image21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auto">
          <a:xfrm>
            <a:off x="1" y="1329569"/>
            <a:ext cx="9143999" cy="442428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4000" b="1" dirty="0" smtClean="0">
                <a:latin typeface="Calibri" pitchFamily="34" charset="0"/>
                <a:cs typeface="Calibri" pitchFamily="34" charset="0"/>
              </a:rPr>
              <a:t>Experiential Learning in </a:t>
            </a:r>
            <a:br>
              <a:rPr lang="en-US" sz="4000" b="1" dirty="0" smtClean="0">
                <a:latin typeface="Calibri" pitchFamily="34" charset="0"/>
                <a:cs typeface="Calibri" pitchFamily="34" charset="0"/>
              </a:rPr>
            </a:br>
            <a:r>
              <a:rPr lang="en-US" sz="4000" b="1" dirty="0" smtClean="0">
                <a:latin typeface="Calibri" pitchFamily="34" charset="0"/>
                <a:cs typeface="Calibri" pitchFamily="34" charset="0"/>
              </a:rPr>
              <a:t>Hospitality and Tourism </a:t>
            </a:r>
          </a:p>
          <a:p>
            <a:pPr algn="ctr">
              <a:lnSpc>
                <a:spcPts val="5500"/>
              </a:lnSpc>
            </a:pPr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– </a:t>
            </a:r>
            <a:r>
              <a:rPr lang="en-US" sz="3200" dirty="0" smtClean="0">
                <a:latin typeface="Calibri" pitchFamily="34" charset="0"/>
                <a:cs typeface="Calibri" pitchFamily="34" charset="0"/>
              </a:rPr>
              <a:t>an industry/STR perspective</a:t>
            </a:r>
          </a:p>
          <a:p>
            <a:pPr algn="ctr"/>
            <a:endParaRPr lang="en-US" sz="4000" b="1" dirty="0" smtClean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n-US" sz="3200" b="1" i="1" dirty="0" err="1" smtClean="0">
                <a:latin typeface="Calibri" pitchFamily="34" charset="0"/>
                <a:cs typeface="Calibri" pitchFamily="34" charset="0"/>
              </a:rPr>
              <a:t>EuroCHRIE</a:t>
            </a:r>
            <a:r>
              <a:rPr lang="en-US" sz="3200" b="1" i="1" dirty="0" smtClean="0">
                <a:latin typeface="Calibri" pitchFamily="34" charset="0"/>
                <a:cs typeface="Calibri" pitchFamily="34" charset="0"/>
              </a:rPr>
              <a:t> 2015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, Manchester Metropolitan University</a:t>
            </a:r>
          </a:p>
          <a:p>
            <a:pPr algn="ctr"/>
            <a:endParaRPr lang="en-US" sz="2400" b="1" dirty="0" smtClean="0">
              <a:latin typeface="Calibri" pitchFamily="34" charset="0"/>
              <a:cs typeface="Calibri" pitchFamily="34" charset="0"/>
            </a:endParaRPr>
          </a:p>
          <a:p>
            <a:pPr algn="ctr"/>
            <a:endParaRPr lang="en-US" sz="4800" b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1" y="4853897"/>
            <a:ext cx="9144000" cy="1810752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3800"/>
              </a:lnSpc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Steve Hood, </a:t>
            </a:r>
            <a:r>
              <a:rPr lang="en-US" sz="2200" b="1" dirty="0" smtClean="0">
                <a:latin typeface="Calibri" pitchFamily="34" charset="0"/>
                <a:cs typeface="Calibri" pitchFamily="34" charset="0"/>
                <a:hlinkClick r:id="rId2"/>
              </a:rPr>
              <a:t>steve@str.com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, +1 615 824 8664, ext 3315</a:t>
            </a:r>
          </a:p>
          <a:p>
            <a:pPr algn="ctr">
              <a:lnSpc>
                <a:spcPts val="2400"/>
              </a:lnSpc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Senior VP of Research for STR Global  and  Founding Director of the SHARE Center</a:t>
            </a:r>
            <a:endParaRPr lang="en-US" b="1" dirty="0" smtClean="0"/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3600" b="1" dirty="0" smtClean="0"/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24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90172" y="318195"/>
            <a:ext cx="7257142" cy="98422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STR Global  </a:t>
            </a:r>
            <a:r>
              <a:rPr lang="en-US" sz="3200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(Smith Travel Research)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3863" y="1163105"/>
            <a:ext cx="8366176" cy="421803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1800"/>
              </a:spcBef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Recognized by many as the leader in hotel research, STR provides a </a:t>
            </a:r>
            <a:r>
              <a:rPr lang="en-US" sz="2400" b="1" u="sng" dirty="0" smtClean="0">
                <a:latin typeface="Calibri" pitchFamily="34" charset="0"/>
                <a:cs typeface="Calibri" pitchFamily="34" charset="0"/>
              </a:rPr>
              <a:t>benchmarking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service to the industry.</a:t>
            </a:r>
          </a:p>
          <a:p>
            <a:pPr>
              <a:spcBef>
                <a:spcPts val="1800"/>
              </a:spcBef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STR obtains performance data from 75% of US hotels and 55% of WW hotels, including </a:t>
            </a:r>
            <a:r>
              <a:rPr lang="en-US" sz="2400" b="1" u="sng" dirty="0" smtClean="0">
                <a:latin typeface="Calibri" pitchFamily="34" charset="0"/>
                <a:cs typeface="Calibri" pitchFamily="34" charset="0"/>
              </a:rPr>
              <a:t>90% of chain hotels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and most significant independent hotels.</a:t>
            </a:r>
          </a:p>
          <a:p>
            <a:pPr>
              <a:spcBef>
                <a:spcPts val="1800"/>
              </a:spcBef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STR provides monthly, weekly, and daily STAR Reports to </a:t>
            </a:r>
            <a:r>
              <a:rPr lang="en-US" sz="2400" b="1" u="sng" dirty="0" smtClean="0">
                <a:latin typeface="Calibri" pitchFamily="34" charset="0"/>
                <a:cs typeface="Calibri" pitchFamily="34" charset="0"/>
              </a:rPr>
              <a:t>nearly 60K hotels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.  (Most GMs bonuses are related.)</a:t>
            </a:r>
          </a:p>
          <a:p>
            <a:pPr>
              <a:spcBef>
                <a:spcPts val="1800"/>
              </a:spcBef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STR has been in business since 1985, has offices </a:t>
            </a:r>
            <a:r>
              <a:rPr lang="en-US" sz="2400" b="1" u="sng" dirty="0" smtClean="0">
                <a:latin typeface="Calibri" pitchFamily="34" charset="0"/>
                <a:cs typeface="Calibri" pitchFamily="34" charset="0"/>
              </a:rPr>
              <a:t>all over the world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, conducts regular presentations at international conferences, and provides a variety of products and services to a wide range of organizations in the hotel industry.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3106359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3674" y="229996"/>
            <a:ext cx="6841525" cy="94364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STR SHARE Center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8343" y="914271"/>
            <a:ext cx="8635999" cy="398854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1800"/>
              </a:spcBef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“SHARE” stands for  “</a:t>
            </a:r>
            <a:r>
              <a:rPr lang="en-US" sz="2400" b="1" u="sng" dirty="0" smtClean="0">
                <a:latin typeface="Calibri" pitchFamily="34" charset="0"/>
                <a:cs typeface="Calibri" pitchFamily="34" charset="0"/>
              </a:rPr>
              <a:t>S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upporting </a:t>
            </a:r>
            <a:r>
              <a:rPr lang="en-US" sz="2400" b="1" u="sng" dirty="0" smtClean="0">
                <a:latin typeface="Calibri" pitchFamily="34" charset="0"/>
                <a:cs typeface="Calibri" pitchFamily="34" charset="0"/>
              </a:rPr>
              <a:t>H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otel-</a:t>
            </a:r>
            <a:br>
              <a:rPr lang="en-US" sz="2400" b="1" dirty="0" smtClean="0">
                <a:latin typeface="Calibri" pitchFamily="34" charset="0"/>
                <a:cs typeface="Calibri" pitchFamily="34" charset="0"/>
              </a:rPr>
            </a:b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related </a:t>
            </a:r>
            <a:r>
              <a:rPr lang="en-US" sz="2400" b="1" u="sng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cademic </a:t>
            </a:r>
            <a:r>
              <a:rPr lang="en-US" sz="2400" b="1" u="sng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esearch and </a:t>
            </a:r>
            <a:r>
              <a:rPr lang="en-US" sz="2400" b="1" u="sng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ducation”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The 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mission:</a:t>
            </a:r>
          </a:p>
          <a:p>
            <a:pPr lvl="1">
              <a:spcBef>
                <a:spcPts val="700"/>
              </a:spcBef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Provide universities around the world …</a:t>
            </a:r>
          </a:p>
          <a:p>
            <a:pPr lvl="1">
              <a:spcBef>
                <a:spcPts val="700"/>
              </a:spcBef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with </a:t>
            </a:r>
            <a:r>
              <a:rPr lang="en-US" b="1" u="sng" dirty="0">
                <a:latin typeface="Calibri" pitchFamily="34" charset="0"/>
                <a:cs typeface="Calibri" pitchFamily="34" charset="0"/>
              </a:rPr>
              <a:t>large volumes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of </a:t>
            </a:r>
            <a:r>
              <a:rPr lang="en-US" b="1" u="sng" dirty="0">
                <a:latin typeface="Calibri" pitchFamily="34" charset="0"/>
                <a:cs typeface="Calibri" pitchFamily="34" charset="0"/>
              </a:rPr>
              <a:t>different types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…</a:t>
            </a:r>
          </a:p>
          <a:p>
            <a:pPr lvl="1">
              <a:spcBef>
                <a:spcPts val="700"/>
              </a:spcBef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of </a:t>
            </a:r>
            <a:r>
              <a:rPr lang="en-US" b="1" u="sng" dirty="0">
                <a:latin typeface="Calibri" pitchFamily="34" charset="0"/>
                <a:cs typeface="Calibri" pitchFamily="34" charset="0"/>
              </a:rPr>
              <a:t>hotel and tourism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data, as well as related resources, …</a:t>
            </a:r>
          </a:p>
          <a:p>
            <a:pPr lvl="1">
              <a:spcBef>
                <a:spcPts val="700"/>
              </a:spcBef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for </a:t>
            </a:r>
            <a:r>
              <a:rPr lang="en-US" b="1" u="sng" dirty="0">
                <a:latin typeface="Calibri" pitchFamily="34" charset="0"/>
                <a:cs typeface="Calibri" pitchFamily="34" charset="0"/>
              </a:rPr>
              <a:t>research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, student </a:t>
            </a:r>
            <a:r>
              <a:rPr lang="en-US" b="1" u="sng" dirty="0">
                <a:latin typeface="Calibri" pitchFamily="34" charset="0"/>
                <a:cs typeface="Calibri" pitchFamily="34" charset="0"/>
              </a:rPr>
              <a:t>projects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and for use in the </a:t>
            </a:r>
            <a:r>
              <a:rPr lang="en-US" b="1" u="sng" dirty="0">
                <a:latin typeface="Calibri" pitchFamily="34" charset="0"/>
                <a:cs typeface="Calibri" pitchFamily="34" charset="0"/>
              </a:rPr>
              <a:t>classroom</a:t>
            </a:r>
          </a:p>
          <a:p>
            <a:pPr marL="342900" lvl="1" indent="-342900">
              <a:spcBef>
                <a:spcPts val="2400"/>
              </a:spcBef>
              <a:buChar char="•"/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We work together with many international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academic associations and support organizations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: AHLEI, ICHRIE</a:t>
            </a:r>
            <a:r>
              <a:rPr lang="en-US" sz="2200" b="1" dirty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200" b="1" dirty="0" err="1" smtClean="0">
                <a:latin typeface="Calibri" pitchFamily="34" charset="0"/>
                <a:cs typeface="Calibri" pitchFamily="34" charset="0"/>
              </a:rPr>
              <a:t>EuroCHRIE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, APacCHRIE, TTRA</a:t>
            </a:r>
            <a:r>
              <a:rPr lang="en-US" sz="2200" b="1" dirty="0">
                <a:latin typeface="Calibri" pitchFamily="34" charset="0"/>
                <a:cs typeface="Calibri" pitchFamily="34" charset="0"/>
              </a:rPr>
              <a:t>, ISTTE, AHFME, </a:t>
            </a:r>
            <a:r>
              <a:rPr lang="en-US" sz="2200" b="1" dirty="0" err="1">
                <a:latin typeface="Calibri" pitchFamily="34" charset="0"/>
                <a:cs typeface="Calibri" pitchFamily="34" charset="0"/>
              </a:rPr>
              <a:t>iHITA</a:t>
            </a:r>
            <a:r>
              <a:rPr lang="en-US" sz="2200" b="1" dirty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200" b="1" dirty="0" err="1">
                <a:latin typeface="Calibri" pitchFamily="34" charset="0"/>
                <a:cs typeface="Calibri" pitchFamily="34" charset="0"/>
              </a:rPr>
              <a:t>RevME</a:t>
            </a:r>
            <a:r>
              <a:rPr lang="en-US" sz="2200" b="1" dirty="0">
                <a:latin typeface="Calibri" pitchFamily="34" charset="0"/>
                <a:cs typeface="Calibri" pitchFamily="34" charset="0"/>
              </a:rPr>
              <a:t>, ARES, COHREP, GHE, KAHTEA, CHME, CHEI, AMFORHT, EUHOFA, </a:t>
            </a:r>
            <a:r>
              <a:rPr lang="en-US" sz="2200" b="1" dirty="0" err="1">
                <a:latin typeface="Calibri" pitchFamily="34" charset="0"/>
                <a:cs typeface="Calibri" pitchFamily="34" charset="0"/>
              </a:rPr>
              <a:t>HSoD</a:t>
            </a:r>
            <a:r>
              <a:rPr lang="en-US" sz="2200" b="1" dirty="0">
                <a:latin typeface="Calibri" pitchFamily="34" charset="0"/>
                <a:cs typeface="Calibri" pitchFamily="34" charset="0"/>
              </a:rPr>
              <a:t>, THE-ICE, 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CAUTHE, La </a:t>
            </a:r>
            <a:r>
              <a:rPr lang="en-US" sz="2200" b="1" dirty="0" err="1" smtClean="0">
                <a:latin typeface="Calibri" pitchFamily="34" charset="0"/>
                <a:cs typeface="Calibri" pitchFamily="34" charset="0"/>
              </a:rPr>
              <a:t>Fondacion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, ANESTEUR and </a:t>
            </a:r>
            <a:r>
              <a:rPr lang="en-US" sz="2200" b="1" dirty="0">
                <a:latin typeface="Calibri" pitchFamily="34" charset="0"/>
                <a:cs typeface="Calibri" pitchFamily="34" charset="0"/>
              </a:rPr>
              <a:t>the Institute of Hospitality.</a:t>
            </a:r>
          </a:p>
          <a:p>
            <a:pPr lvl="1">
              <a:spcBef>
                <a:spcPts val="1800"/>
              </a:spcBef>
            </a:pPr>
            <a:endParaRPr lang="en-US" b="1" u="sng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514" y="174170"/>
            <a:ext cx="2858407" cy="11030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10298" y="6337272"/>
            <a:ext cx="8171542" cy="520727"/>
          </a:xfrm>
          <a:solidFill>
            <a:srgbClr val="717171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5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Launched in 2011, the SHARE Center has 530 member schools from 56 countries</a:t>
            </a:r>
            <a:endParaRPr lang="en-US" sz="1500" b="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"/>
            <a:ext cx="9217152" cy="6478697"/>
          </a:xfrm>
          <a:prstGeom prst="rect">
            <a:avLst/>
          </a:prstGeom>
          <a:noFill/>
        </p:spPr>
        <p:txBody>
          <a:bodyPr wrap="square" numCol="6" rtlCol="0">
            <a:spAutoFit/>
          </a:bodyPr>
          <a:lstStyle/>
          <a:p>
            <a:r>
              <a:rPr lang="en-US" sz="500" u="sng" dirty="0" smtClean="0"/>
              <a:t>U.S.</a:t>
            </a:r>
          </a:p>
          <a:p>
            <a:r>
              <a:rPr lang="en-US" sz="500" dirty="0" smtClean="0"/>
              <a:t>A-B Tech</a:t>
            </a:r>
          </a:p>
          <a:p>
            <a:r>
              <a:rPr lang="en-US" sz="500" dirty="0" smtClean="0"/>
              <a:t>American Public Univ System</a:t>
            </a:r>
          </a:p>
          <a:p>
            <a:r>
              <a:rPr lang="en-US" sz="500" dirty="0" smtClean="0"/>
              <a:t>American Univ</a:t>
            </a:r>
          </a:p>
          <a:p>
            <a:r>
              <a:rPr lang="en-US" sz="500" dirty="0" smtClean="0"/>
              <a:t>Appalachian State Univ</a:t>
            </a:r>
          </a:p>
          <a:p>
            <a:r>
              <a:rPr lang="en-US" sz="500" dirty="0" smtClean="0"/>
              <a:t>Arizona State Univ’</a:t>
            </a:r>
          </a:p>
          <a:p>
            <a:r>
              <a:rPr lang="en-US" sz="500" dirty="0" smtClean="0"/>
              <a:t>Arkansas Tech Univ</a:t>
            </a:r>
          </a:p>
          <a:p>
            <a:r>
              <a:rPr lang="en-US" sz="500" dirty="0" smtClean="0"/>
              <a:t>Atlantic Cape Community College</a:t>
            </a:r>
          </a:p>
          <a:p>
            <a:r>
              <a:rPr lang="en-US" sz="500" dirty="0" smtClean="0"/>
              <a:t>Auburn Univ</a:t>
            </a:r>
          </a:p>
          <a:p>
            <a:r>
              <a:rPr lang="en-US" sz="500" dirty="0" smtClean="0"/>
              <a:t>Ball State Univ</a:t>
            </a:r>
          </a:p>
          <a:p>
            <a:r>
              <a:rPr lang="en-US" sz="500" dirty="0" smtClean="0"/>
              <a:t>Baruch College</a:t>
            </a:r>
          </a:p>
          <a:p>
            <a:r>
              <a:rPr lang="en-US" sz="500" dirty="0" smtClean="0"/>
              <a:t>Belmont </a:t>
            </a:r>
            <a:r>
              <a:rPr lang="en-US" sz="500" dirty="0" err="1" smtClean="0"/>
              <a:t>Univ</a:t>
            </a:r>
            <a:endParaRPr lang="en-US" sz="500" dirty="0" smtClean="0"/>
          </a:p>
          <a:p>
            <a:r>
              <a:rPr lang="en-US" sz="500" dirty="0" smtClean="0"/>
              <a:t>Berry College</a:t>
            </a:r>
          </a:p>
          <a:p>
            <a:r>
              <a:rPr lang="en-US" sz="500" dirty="0" smtClean="0"/>
              <a:t>Black Hills State Univ</a:t>
            </a:r>
          </a:p>
          <a:p>
            <a:r>
              <a:rPr lang="en-US" sz="500" dirty="0" smtClean="0"/>
              <a:t>Boston Univ</a:t>
            </a:r>
          </a:p>
          <a:p>
            <a:r>
              <a:rPr lang="en-US" sz="500" dirty="0" smtClean="0"/>
              <a:t>Bradley </a:t>
            </a:r>
            <a:r>
              <a:rPr lang="en-US" sz="500" dirty="0" err="1" smtClean="0"/>
              <a:t>Univ</a:t>
            </a:r>
            <a:endParaRPr lang="en-US" sz="500" dirty="0" smtClean="0"/>
          </a:p>
          <a:p>
            <a:r>
              <a:rPr lang="en-US" sz="500" dirty="0" smtClean="0"/>
              <a:t>Bristol Community College</a:t>
            </a:r>
          </a:p>
          <a:p>
            <a:r>
              <a:rPr lang="en-US" sz="500" dirty="0" smtClean="0"/>
              <a:t>Buffalo State College</a:t>
            </a:r>
          </a:p>
          <a:p>
            <a:r>
              <a:rPr lang="en-US" sz="500" dirty="0" smtClean="0"/>
              <a:t>BYU - Hawaii</a:t>
            </a:r>
          </a:p>
          <a:p>
            <a:r>
              <a:rPr lang="en-US" sz="500" dirty="0" smtClean="0"/>
              <a:t>California Poly  State Univ – Pomona</a:t>
            </a:r>
          </a:p>
          <a:p>
            <a:r>
              <a:rPr lang="en-US" sz="500" dirty="0" smtClean="0"/>
              <a:t>California Poly State Univ – San Luis Obispo</a:t>
            </a:r>
          </a:p>
          <a:p>
            <a:r>
              <a:rPr lang="en-US" sz="500" dirty="0" smtClean="0"/>
              <a:t>California State University - Chico</a:t>
            </a:r>
          </a:p>
          <a:p>
            <a:r>
              <a:rPr lang="en-US" sz="500" dirty="0" smtClean="0"/>
              <a:t>California State University – Dominguez Hills</a:t>
            </a:r>
          </a:p>
          <a:p>
            <a:r>
              <a:rPr lang="en-US" sz="500" dirty="0" smtClean="0"/>
              <a:t>California State University – East Bay</a:t>
            </a:r>
          </a:p>
          <a:p>
            <a:r>
              <a:rPr lang="en-US" sz="500" dirty="0" smtClean="0"/>
              <a:t>Cape Code Community College</a:t>
            </a:r>
          </a:p>
          <a:p>
            <a:r>
              <a:rPr lang="en-US" sz="500" dirty="0" smtClean="0"/>
              <a:t>Central Connecticut State Univ</a:t>
            </a:r>
          </a:p>
          <a:p>
            <a:r>
              <a:rPr lang="en-US" sz="500" dirty="0" smtClean="0"/>
              <a:t>Central Michigan Univ</a:t>
            </a:r>
          </a:p>
          <a:p>
            <a:r>
              <a:rPr lang="en-US" sz="500" dirty="0" smtClean="0"/>
              <a:t>Cheyney Univ of Pennsylvania</a:t>
            </a:r>
          </a:p>
          <a:p>
            <a:r>
              <a:rPr lang="en-US" sz="500" dirty="0" smtClean="0"/>
              <a:t>Clemson Univ</a:t>
            </a:r>
          </a:p>
          <a:p>
            <a:r>
              <a:rPr lang="en-US" sz="500" dirty="0" smtClean="0"/>
              <a:t>Coastal Carolina Univ</a:t>
            </a:r>
          </a:p>
          <a:p>
            <a:r>
              <a:rPr lang="en-US" sz="500" dirty="0" smtClean="0"/>
              <a:t>College Of Charleston</a:t>
            </a:r>
          </a:p>
          <a:p>
            <a:r>
              <a:rPr lang="en-US" sz="500" dirty="0" smtClean="0"/>
              <a:t>College of the Canyons</a:t>
            </a:r>
          </a:p>
          <a:p>
            <a:r>
              <a:rPr lang="en-US" sz="500" dirty="0" smtClean="0"/>
              <a:t>College of the Ozarks</a:t>
            </a:r>
          </a:p>
          <a:p>
            <a:r>
              <a:rPr lang="en-US" sz="500" dirty="0" smtClean="0"/>
              <a:t>Colorado State Univ</a:t>
            </a:r>
          </a:p>
          <a:p>
            <a:r>
              <a:rPr lang="en-US" sz="500" dirty="0" smtClean="0"/>
              <a:t>Columbia </a:t>
            </a:r>
            <a:r>
              <a:rPr lang="en-US" sz="500" dirty="0" err="1" smtClean="0"/>
              <a:t>Univ</a:t>
            </a:r>
            <a:endParaRPr lang="en-US" sz="500" dirty="0" smtClean="0"/>
          </a:p>
          <a:p>
            <a:r>
              <a:rPr lang="en-US" sz="500" dirty="0" smtClean="0"/>
              <a:t>Copenhagen Business Academy (DEN)</a:t>
            </a:r>
          </a:p>
          <a:p>
            <a:r>
              <a:rPr lang="en-US" sz="500" dirty="0" smtClean="0"/>
              <a:t>Cornell Univ</a:t>
            </a:r>
          </a:p>
          <a:p>
            <a:r>
              <a:rPr lang="en-US" sz="500" dirty="0" smtClean="0"/>
              <a:t>Dakota County Technical College</a:t>
            </a:r>
          </a:p>
          <a:p>
            <a:r>
              <a:rPr lang="en-US" sz="500" dirty="0" smtClean="0"/>
              <a:t>Dartmouth College</a:t>
            </a:r>
          </a:p>
          <a:p>
            <a:r>
              <a:rPr lang="en-US" sz="500" dirty="0" smtClean="0"/>
              <a:t>Delaware County Community College</a:t>
            </a:r>
          </a:p>
          <a:p>
            <a:r>
              <a:rPr lang="en-US" sz="500" dirty="0" smtClean="0"/>
              <a:t>Delaware State Univ</a:t>
            </a:r>
          </a:p>
          <a:p>
            <a:r>
              <a:rPr lang="en-US" sz="500" dirty="0" smtClean="0"/>
              <a:t>DePaul Univ</a:t>
            </a:r>
          </a:p>
          <a:p>
            <a:r>
              <a:rPr lang="en-US" sz="500" dirty="0" smtClean="0"/>
              <a:t>Drexel Univ</a:t>
            </a:r>
          </a:p>
          <a:p>
            <a:r>
              <a:rPr lang="en-US" sz="500" dirty="0" smtClean="0"/>
              <a:t>East Carolina Univ</a:t>
            </a:r>
          </a:p>
          <a:p>
            <a:r>
              <a:rPr lang="en-US" sz="500" dirty="0" smtClean="0"/>
              <a:t>Eastern Michigan Univ</a:t>
            </a:r>
          </a:p>
          <a:p>
            <a:r>
              <a:rPr lang="en-US" sz="500" dirty="0" smtClean="0"/>
              <a:t>Emory Univ</a:t>
            </a:r>
          </a:p>
          <a:p>
            <a:r>
              <a:rPr lang="en-US" sz="500" dirty="0" smtClean="0"/>
              <a:t>Endicott College</a:t>
            </a:r>
          </a:p>
          <a:p>
            <a:r>
              <a:rPr lang="en-US" sz="500" dirty="0" smtClean="0"/>
              <a:t>Fairleigh Dickinson Univ</a:t>
            </a:r>
          </a:p>
          <a:p>
            <a:r>
              <a:rPr lang="en-US" sz="500" dirty="0" smtClean="0"/>
              <a:t>Ferris State Univ</a:t>
            </a:r>
          </a:p>
          <a:p>
            <a:r>
              <a:rPr lang="en-US" sz="500" dirty="0" smtClean="0"/>
              <a:t>Florida Atlantic Univ</a:t>
            </a:r>
          </a:p>
          <a:p>
            <a:r>
              <a:rPr lang="en-US" sz="500" dirty="0" smtClean="0"/>
              <a:t>Florida Gulf Coast Univ</a:t>
            </a:r>
          </a:p>
          <a:p>
            <a:r>
              <a:rPr lang="en-US" sz="500" dirty="0" smtClean="0"/>
              <a:t>Florida International Univ</a:t>
            </a:r>
          </a:p>
          <a:p>
            <a:r>
              <a:rPr lang="en-US" sz="500" dirty="0" smtClean="0"/>
              <a:t>Florida State Univ</a:t>
            </a:r>
          </a:p>
          <a:p>
            <a:r>
              <a:rPr lang="en-US" sz="500" dirty="0" smtClean="0"/>
              <a:t>George Mason Univ</a:t>
            </a:r>
          </a:p>
          <a:p>
            <a:r>
              <a:rPr lang="en-US" sz="500" dirty="0" smtClean="0"/>
              <a:t>George Washington Univ</a:t>
            </a:r>
          </a:p>
          <a:p>
            <a:r>
              <a:rPr lang="en-US" sz="500" dirty="0" smtClean="0"/>
              <a:t>Georgetown Univ</a:t>
            </a:r>
          </a:p>
          <a:p>
            <a:r>
              <a:rPr lang="en-US" sz="500" dirty="0" smtClean="0"/>
              <a:t>Georgia Regents Univ</a:t>
            </a:r>
          </a:p>
          <a:p>
            <a:r>
              <a:rPr lang="en-US" sz="500" dirty="0" smtClean="0"/>
              <a:t>Georgia State Univ</a:t>
            </a:r>
          </a:p>
          <a:p>
            <a:r>
              <a:rPr lang="en-US" sz="500" dirty="0" smtClean="0"/>
              <a:t>Grand Valley State Univ</a:t>
            </a:r>
          </a:p>
          <a:p>
            <a:r>
              <a:rPr lang="en-US" sz="500" dirty="0" smtClean="0"/>
              <a:t>Harris Stowe State Univ</a:t>
            </a:r>
          </a:p>
          <a:p>
            <a:r>
              <a:rPr lang="en-US" sz="500" dirty="0" smtClean="0"/>
              <a:t>Harvard Business School</a:t>
            </a:r>
          </a:p>
          <a:p>
            <a:r>
              <a:rPr lang="en-US" sz="500" dirty="0" smtClean="0"/>
              <a:t>Hocking College</a:t>
            </a:r>
          </a:p>
          <a:p>
            <a:r>
              <a:rPr lang="en-US" sz="500" dirty="0" smtClean="0"/>
              <a:t>Howard Community College</a:t>
            </a:r>
          </a:p>
          <a:p>
            <a:r>
              <a:rPr lang="en-US" sz="500" dirty="0" smtClean="0"/>
              <a:t>Husson Univ</a:t>
            </a:r>
          </a:p>
          <a:p>
            <a:r>
              <a:rPr lang="en-US" sz="500" dirty="0" smtClean="0"/>
              <a:t>Illinois </a:t>
            </a:r>
            <a:r>
              <a:rPr lang="en-US" sz="500" dirty="0" err="1" smtClean="0"/>
              <a:t>CareerPath</a:t>
            </a:r>
            <a:r>
              <a:rPr lang="en-US" sz="500" dirty="0" smtClean="0"/>
              <a:t> Institute</a:t>
            </a:r>
          </a:p>
          <a:p>
            <a:r>
              <a:rPr lang="en-US" sz="500" dirty="0" smtClean="0"/>
              <a:t>Indiana </a:t>
            </a:r>
            <a:r>
              <a:rPr lang="en-US" sz="500" dirty="0" err="1" smtClean="0"/>
              <a:t>Univ</a:t>
            </a:r>
            <a:r>
              <a:rPr lang="en-US" sz="500" dirty="0" smtClean="0"/>
              <a:t> of Pennsylvania</a:t>
            </a:r>
          </a:p>
          <a:p>
            <a:r>
              <a:rPr lang="en-US" sz="500" dirty="0" smtClean="0"/>
              <a:t>Intl Air &amp; Hospitality Academy</a:t>
            </a:r>
          </a:p>
          <a:p>
            <a:r>
              <a:rPr lang="en-US" sz="500" dirty="0" smtClean="0"/>
              <a:t>Iowa State Univ</a:t>
            </a:r>
          </a:p>
          <a:p>
            <a:r>
              <a:rPr lang="en-US" sz="500" dirty="0" smtClean="0"/>
              <a:t>James Madison </a:t>
            </a:r>
            <a:r>
              <a:rPr lang="en-US" sz="500" dirty="0" err="1" smtClean="0"/>
              <a:t>Univ</a:t>
            </a:r>
            <a:endParaRPr lang="en-US" sz="500" dirty="0" smtClean="0"/>
          </a:p>
          <a:p>
            <a:r>
              <a:rPr lang="en-US" sz="500" dirty="0" smtClean="0"/>
              <a:t>Johns Hopkins </a:t>
            </a:r>
            <a:r>
              <a:rPr lang="en-US" sz="500" dirty="0" err="1" smtClean="0"/>
              <a:t>Univ</a:t>
            </a:r>
            <a:endParaRPr lang="en-US" sz="500" dirty="0" smtClean="0"/>
          </a:p>
          <a:p>
            <a:r>
              <a:rPr lang="en-US" sz="500" dirty="0" smtClean="0"/>
              <a:t>Johnson &amp; Wales – Charlotte</a:t>
            </a:r>
          </a:p>
          <a:p>
            <a:r>
              <a:rPr lang="en-US" sz="500" dirty="0" smtClean="0"/>
              <a:t>Johnson &amp; Wales – Denver</a:t>
            </a:r>
          </a:p>
          <a:p>
            <a:r>
              <a:rPr lang="en-US" sz="500" dirty="0" smtClean="0"/>
              <a:t>Johnson &amp; Wales – Nth Miami</a:t>
            </a:r>
          </a:p>
          <a:p>
            <a:r>
              <a:rPr lang="en-US" sz="500" dirty="0" smtClean="0"/>
              <a:t>Johnson &amp; Wales – Providence</a:t>
            </a:r>
          </a:p>
          <a:p>
            <a:r>
              <a:rPr lang="en-US" sz="500" dirty="0" smtClean="0"/>
              <a:t>Johnson County Community College</a:t>
            </a:r>
          </a:p>
          <a:p>
            <a:r>
              <a:rPr lang="en-US" sz="500" dirty="0" smtClean="0"/>
              <a:t>Kansas State </a:t>
            </a:r>
            <a:r>
              <a:rPr lang="en-US" sz="500" dirty="0" err="1" smtClean="0"/>
              <a:t>Univ</a:t>
            </a:r>
            <a:endParaRPr lang="en-US" sz="500" dirty="0" smtClean="0"/>
          </a:p>
          <a:p>
            <a:r>
              <a:rPr lang="en-US" sz="500" dirty="0" err="1" smtClean="0"/>
              <a:t>Kapi’olani</a:t>
            </a:r>
            <a:r>
              <a:rPr lang="en-US" sz="500" dirty="0" smtClean="0"/>
              <a:t> Community College</a:t>
            </a:r>
          </a:p>
          <a:p>
            <a:r>
              <a:rPr lang="en-US" sz="500" dirty="0" smtClean="0"/>
              <a:t>Kendall College</a:t>
            </a:r>
          </a:p>
          <a:p>
            <a:r>
              <a:rPr lang="en-US" sz="500" dirty="0" smtClean="0"/>
              <a:t>Kent State Univ</a:t>
            </a:r>
          </a:p>
          <a:p>
            <a:r>
              <a:rPr lang="en-US" sz="500" dirty="0" smtClean="0"/>
              <a:t>Kingsborough Community College</a:t>
            </a:r>
          </a:p>
          <a:p>
            <a:r>
              <a:rPr lang="en-US" sz="500" dirty="0" smtClean="0"/>
              <a:t>Kirkwood Community College</a:t>
            </a:r>
          </a:p>
          <a:p>
            <a:endParaRPr lang="en-US" sz="500" dirty="0" smtClean="0"/>
          </a:p>
          <a:p>
            <a:endParaRPr lang="en-US" sz="500" dirty="0"/>
          </a:p>
          <a:p>
            <a:r>
              <a:rPr lang="en-US" sz="500" dirty="0" smtClean="0"/>
              <a:t>LaGuardia Community College</a:t>
            </a:r>
          </a:p>
          <a:p>
            <a:r>
              <a:rPr lang="en-US" sz="500" dirty="0" smtClean="0"/>
              <a:t>Lane Community College</a:t>
            </a:r>
          </a:p>
          <a:p>
            <a:r>
              <a:rPr lang="en-US" sz="500" dirty="0" err="1" smtClean="0"/>
              <a:t>Lasell</a:t>
            </a:r>
            <a:r>
              <a:rPr lang="en-US" sz="500" dirty="0" smtClean="0"/>
              <a:t> College</a:t>
            </a:r>
          </a:p>
          <a:p>
            <a:r>
              <a:rPr lang="en-US" sz="500" dirty="0" smtClean="0"/>
              <a:t>Lehigh Univ</a:t>
            </a:r>
          </a:p>
          <a:p>
            <a:r>
              <a:rPr lang="en-US" sz="500" dirty="0" smtClean="0"/>
              <a:t>Longwood </a:t>
            </a:r>
            <a:r>
              <a:rPr lang="en-US" sz="500" dirty="0" err="1" smtClean="0"/>
              <a:t>Univ</a:t>
            </a:r>
            <a:endParaRPr lang="en-US" sz="500" dirty="0" smtClean="0"/>
          </a:p>
          <a:p>
            <a:r>
              <a:rPr lang="en-US" sz="500" dirty="0" smtClean="0"/>
              <a:t>Loyola Marymount </a:t>
            </a:r>
            <a:r>
              <a:rPr lang="en-US" sz="500" dirty="0" err="1" smtClean="0"/>
              <a:t>Univ</a:t>
            </a:r>
            <a:endParaRPr lang="en-US" sz="500" dirty="0" smtClean="0"/>
          </a:p>
          <a:p>
            <a:r>
              <a:rPr lang="en-US" sz="500" dirty="0" smtClean="0"/>
              <a:t>Lycoming College</a:t>
            </a:r>
          </a:p>
          <a:p>
            <a:r>
              <a:rPr lang="en-US" sz="500" dirty="0" smtClean="0"/>
              <a:t>Lynn University</a:t>
            </a:r>
          </a:p>
          <a:p>
            <a:r>
              <a:rPr lang="en-US" sz="500" dirty="0" smtClean="0"/>
              <a:t>Madison College</a:t>
            </a:r>
          </a:p>
          <a:p>
            <a:r>
              <a:rPr lang="en-US" sz="500" dirty="0" smtClean="0"/>
              <a:t>Marquette </a:t>
            </a:r>
            <a:r>
              <a:rPr lang="en-US" sz="500" dirty="0" err="1" smtClean="0"/>
              <a:t>Univ</a:t>
            </a:r>
            <a:endParaRPr lang="en-US" sz="500" dirty="0" smtClean="0"/>
          </a:p>
          <a:p>
            <a:r>
              <a:rPr lang="en-US" sz="500" dirty="0" smtClean="0"/>
              <a:t>Massachusetts Institute of Technology</a:t>
            </a:r>
          </a:p>
          <a:p>
            <a:r>
              <a:rPr lang="en-US" sz="500" dirty="0" smtClean="0"/>
              <a:t>Metropolitan State Univ Denver</a:t>
            </a:r>
          </a:p>
          <a:p>
            <a:r>
              <a:rPr lang="en-US" sz="500" dirty="0" smtClean="0"/>
              <a:t>Miami Dade College</a:t>
            </a:r>
          </a:p>
          <a:p>
            <a:r>
              <a:rPr lang="en-US" sz="500" dirty="0" smtClean="0"/>
              <a:t>Michigan State Univ</a:t>
            </a:r>
          </a:p>
          <a:p>
            <a:r>
              <a:rPr lang="en-US" sz="500" dirty="0" smtClean="0"/>
              <a:t>Mississippi State Univ</a:t>
            </a:r>
          </a:p>
          <a:p>
            <a:r>
              <a:rPr lang="en-US" sz="500" dirty="0" smtClean="0"/>
              <a:t>Missouri State Univ</a:t>
            </a:r>
          </a:p>
          <a:p>
            <a:r>
              <a:rPr lang="en-US" sz="500" dirty="0" smtClean="0"/>
              <a:t>Morgan State Univ</a:t>
            </a:r>
          </a:p>
          <a:p>
            <a:r>
              <a:rPr lang="en-US" sz="500" dirty="0" smtClean="0"/>
              <a:t>Mt Hood Community College</a:t>
            </a:r>
          </a:p>
          <a:p>
            <a:r>
              <a:rPr lang="en-US" sz="500" dirty="0" smtClean="0"/>
              <a:t>Mt Saint Mary </a:t>
            </a:r>
            <a:r>
              <a:rPr lang="en-US" sz="500" dirty="0" err="1" smtClean="0"/>
              <a:t>Univ</a:t>
            </a:r>
            <a:endParaRPr lang="en-US" sz="500" dirty="0" smtClean="0"/>
          </a:p>
          <a:p>
            <a:r>
              <a:rPr lang="en-US" sz="500" dirty="0" smtClean="0"/>
              <a:t>New Mexico State Univ</a:t>
            </a:r>
          </a:p>
          <a:p>
            <a:r>
              <a:rPr lang="en-US" sz="500" dirty="0" smtClean="0"/>
              <a:t>New York City College of Technology</a:t>
            </a:r>
          </a:p>
          <a:p>
            <a:r>
              <a:rPr lang="en-US" sz="500" dirty="0" smtClean="0"/>
              <a:t>New York Univ</a:t>
            </a:r>
          </a:p>
          <a:p>
            <a:r>
              <a:rPr lang="en-US" sz="500" dirty="0" smtClean="0"/>
              <a:t>Niagara Univ</a:t>
            </a:r>
          </a:p>
          <a:p>
            <a:r>
              <a:rPr lang="en-US" sz="500" dirty="0" smtClean="0"/>
              <a:t>North Carolina Central Univ</a:t>
            </a:r>
          </a:p>
          <a:p>
            <a:r>
              <a:rPr lang="en-US" sz="500" dirty="0" smtClean="0"/>
              <a:t>North Dakota State Univ</a:t>
            </a:r>
          </a:p>
          <a:p>
            <a:r>
              <a:rPr lang="en-US" sz="500" dirty="0" smtClean="0"/>
              <a:t>Northampton Community College</a:t>
            </a:r>
          </a:p>
          <a:p>
            <a:r>
              <a:rPr lang="en-US" sz="500" dirty="0" smtClean="0"/>
              <a:t>Northern Arizona Univ</a:t>
            </a:r>
          </a:p>
          <a:p>
            <a:r>
              <a:rPr lang="en-US" sz="500" dirty="0" smtClean="0"/>
              <a:t>Northern Illinois Univ</a:t>
            </a:r>
          </a:p>
          <a:p>
            <a:r>
              <a:rPr lang="en-US" sz="500" dirty="0" smtClean="0"/>
              <a:t>Northwestern Univ</a:t>
            </a:r>
          </a:p>
          <a:p>
            <a:r>
              <a:rPr lang="en-US" sz="500" dirty="0" smtClean="0"/>
              <a:t>NYIT School of Mgmt</a:t>
            </a:r>
          </a:p>
          <a:p>
            <a:r>
              <a:rPr lang="en-US" sz="500" dirty="0" smtClean="0"/>
              <a:t>Ohio State Univ</a:t>
            </a:r>
          </a:p>
          <a:p>
            <a:r>
              <a:rPr lang="en-US" sz="500" dirty="0" smtClean="0"/>
              <a:t>Oklahoma State Univ</a:t>
            </a:r>
          </a:p>
          <a:p>
            <a:r>
              <a:rPr lang="en-US" sz="500" dirty="0" smtClean="0"/>
              <a:t>Old Dominion Univ</a:t>
            </a:r>
          </a:p>
          <a:p>
            <a:r>
              <a:rPr lang="en-US" sz="500" dirty="0" smtClean="0"/>
              <a:t>Orange Coast College</a:t>
            </a:r>
          </a:p>
          <a:p>
            <a:r>
              <a:rPr lang="en-US" sz="500" dirty="0" smtClean="0"/>
              <a:t>Pace Univ</a:t>
            </a:r>
          </a:p>
          <a:p>
            <a:r>
              <a:rPr lang="en-US" sz="500" dirty="0" smtClean="0"/>
              <a:t>Paul Smith’s College</a:t>
            </a:r>
          </a:p>
          <a:p>
            <a:r>
              <a:rPr lang="en-US" sz="500" dirty="0" smtClean="0"/>
              <a:t>Pennsylvania State Univ</a:t>
            </a:r>
          </a:p>
          <a:p>
            <a:r>
              <a:rPr lang="en-US" sz="500" dirty="0" smtClean="0"/>
              <a:t>Philadelphia Academies Inc.</a:t>
            </a:r>
          </a:p>
          <a:p>
            <a:r>
              <a:rPr lang="en-US" sz="500" dirty="0" smtClean="0"/>
              <a:t>Pima County Community College</a:t>
            </a:r>
          </a:p>
          <a:p>
            <a:r>
              <a:rPr lang="en-US" sz="500" dirty="0" smtClean="0"/>
              <a:t>Pittsburgh State Univ</a:t>
            </a:r>
          </a:p>
          <a:p>
            <a:r>
              <a:rPr lang="en-US" sz="500" dirty="0" smtClean="0"/>
              <a:t>Plymouth State Univ</a:t>
            </a:r>
          </a:p>
          <a:p>
            <a:r>
              <a:rPr lang="en-US" sz="500" dirty="0" smtClean="0"/>
              <a:t>Princeton Univ</a:t>
            </a:r>
          </a:p>
          <a:p>
            <a:r>
              <a:rPr lang="en-US" sz="500" dirty="0" smtClean="0"/>
              <a:t>Purdue Univ</a:t>
            </a:r>
          </a:p>
          <a:p>
            <a:r>
              <a:rPr lang="en-US" sz="500" dirty="0" smtClean="0"/>
              <a:t>Purdue Univ – Calumet</a:t>
            </a:r>
          </a:p>
          <a:p>
            <a:r>
              <a:rPr lang="en-US" sz="500" dirty="0" smtClean="0"/>
              <a:t>Purdue Univ – Fort Wayne </a:t>
            </a:r>
          </a:p>
          <a:p>
            <a:r>
              <a:rPr lang="en-US" sz="500" dirty="0" smtClean="0"/>
              <a:t>Richard Stockton College of NJ</a:t>
            </a:r>
          </a:p>
          <a:p>
            <a:r>
              <a:rPr lang="en-US" sz="500" dirty="0" smtClean="0"/>
              <a:t>Robert Morris Univ</a:t>
            </a:r>
          </a:p>
          <a:p>
            <a:r>
              <a:rPr lang="en-US" sz="500" dirty="0" smtClean="0"/>
              <a:t>Roosevelt Univ</a:t>
            </a:r>
          </a:p>
          <a:p>
            <a:r>
              <a:rPr lang="en-US" sz="500" dirty="0" smtClean="0"/>
              <a:t>Saint Leo Univ</a:t>
            </a:r>
          </a:p>
          <a:p>
            <a:r>
              <a:rPr lang="en-US" sz="500" dirty="0" smtClean="0"/>
              <a:t>Salem State Univ</a:t>
            </a:r>
          </a:p>
          <a:p>
            <a:r>
              <a:rPr lang="en-US" sz="500" dirty="0" smtClean="0"/>
              <a:t>San Diego State Univ</a:t>
            </a:r>
          </a:p>
          <a:p>
            <a:r>
              <a:rPr lang="en-US" sz="500" dirty="0" smtClean="0"/>
              <a:t>San Francisco State Univ</a:t>
            </a:r>
          </a:p>
          <a:p>
            <a:r>
              <a:rPr lang="en-US" sz="500" dirty="0" smtClean="0"/>
              <a:t>San Jose State Univ</a:t>
            </a:r>
          </a:p>
          <a:p>
            <a:r>
              <a:rPr lang="en-US" sz="500" dirty="0" smtClean="0"/>
              <a:t>Santa Rosa Junior College</a:t>
            </a:r>
          </a:p>
          <a:p>
            <a:r>
              <a:rPr lang="en-US" sz="500" dirty="0" smtClean="0"/>
              <a:t>South Dakota State Univ</a:t>
            </a:r>
          </a:p>
          <a:p>
            <a:r>
              <a:rPr lang="en-US" sz="500" dirty="0" smtClean="0"/>
              <a:t>Southern Methodist Univ</a:t>
            </a:r>
          </a:p>
          <a:p>
            <a:r>
              <a:rPr lang="en-US" sz="500" dirty="0" smtClean="0"/>
              <a:t>Southern Oregon Univ</a:t>
            </a:r>
          </a:p>
          <a:p>
            <a:r>
              <a:rPr lang="en-US" sz="500" dirty="0" smtClean="0"/>
              <a:t>Southern Utah Univ</a:t>
            </a:r>
          </a:p>
          <a:p>
            <a:r>
              <a:rPr lang="en-US" sz="500" dirty="0" smtClean="0"/>
              <a:t>Southwest Minnesota State Univ</a:t>
            </a:r>
          </a:p>
          <a:p>
            <a:r>
              <a:rPr lang="en-US" sz="500" dirty="0" smtClean="0"/>
              <a:t>Stanford </a:t>
            </a:r>
            <a:r>
              <a:rPr lang="en-US" sz="500" dirty="0" err="1" smtClean="0"/>
              <a:t>Univ</a:t>
            </a:r>
            <a:endParaRPr lang="en-US" sz="500" dirty="0" smtClean="0"/>
          </a:p>
          <a:p>
            <a:r>
              <a:rPr lang="en-US" sz="500" dirty="0" smtClean="0"/>
              <a:t>Stephen F. Austin State </a:t>
            </a:r>
            <a:r>
              <a:rPr lang="en-US" sz="500" dirty="0" err="1" smtClean="0"/>
              <a:t>Univ</a:t>
            </a:r>
            <a:endParaRPr lang="en-US" sz="500" dirty="0" smtClean="0"/>
          </a:p>
          <a:p>
            <a:r>
              <a:rPr lang="en-US" sz="500" dirty="0" smtClean="0"/>
              <a:t>Stratford Univ</a:t>
            </a:r>
          </a:p>
          <a:p>
            <a:r>
              <a:rPr lang="en-US" sz="500" dirty="0" smtClean="0"/>
              <a:t>Sullivan </a:t>
            </a:r>
            <a:r>
              <a:rPr lang="en-US" sz="500" dirty="0" err="1" smtClean="0"/>
              <a:t>Univ</a:t>
            </a:r>
            <a:endParaRPr lang="en-US" sz="500" dirty="0" smtClean="0"/>
          </a:p>
          <a:p>
            <a:r>
              <a:rPr lang="en-US" sz="500" dirty="0" smtClean="0"/>
              <a:t>SUNY Canton</a:t>
            </a:r>
          </a:p>
          <a:p>
            <a:r>
              <a:rPr lang="en-US" sz="500" dirty="0" smtClean="0"/>
              <a:t>SUNY Delhi</a:t>
            </a:r>
          </a:p>
          <a:p>
            <a:r>
              <a:rPr lang="en-US" sz="500" dirty="0" smtClean="0"/>
              <a:t>SUNY Plattsburgh</a:t>
            </a:r>
          </a:p>
          <a:p>
            <a:r>
              <a:rPr lang="en-US" sz="500" dirty="0" smtClean="0"/>
              <a:t>Temple Univ</a:t>
            </a:r>
          </a:p>
          <a:p>
            <a:r>
              <a:rPr lang="en-US" sz="500" dirty="0" smtClean="0"/>
              <a:t>Texas A&amp;M Univ</a:t>
            </a:r>
          </a:p>
          <a:p>
            <a:r>
              <a:rPr lang="en-US" sz="500" dirty="0" smtClean="0"/>
              <a:t>Texas Tech Univ</a:t>
            </a:r>
          </a:p>
          <a:p>
            <a:r>
              <a:rPr lang="en-US" sz="500" dirty="0" smtClean="0"/>
              <a:t>Univ of Akron</a:t>
            </a:r>
          </a:p>
          <a:p>
            <a:r>
              <a:rPr lang="en-US" sz="500" dirty="0" smtClean="0"/>
              <a:t>Univ of Alabama</a:t>
            </a:r>
          </a:p>
          <a:p>
            <a:r>
              <a:rPr lang="en-US" sz="500" dirty="0" smtClean="0"/>
              <a:t>Univ of Arkansas</a:t>
            </a:r>
          </a:p>
          <a:p>
            <a:r>
              <a:rPr lang="en-US" sz="500" dirty="0" smtClean="0"/>
              <a:t>Univ of California - Berkeley</a:t>
            </a:r>
          </a:p>
          <a:p>
            <a:r>
              <a:rPr lang="en-US" sz="500" dirty="0" smtClean="0"/>
              <a:t>Univ of California – Irvine</a:t>
            </a:r>
          </a:p>
          <a:p>
            <a:r>
              <a:rPr lang="en-US" sz="500" dirty="0" smtClean="0"/>
              <a:t>Univ of California – Los Angeles</a:t>
            </a:r>
          </a:p>
          <a:p>
            <a:r>
              <a:rPr lang="en-US" sz="500" dirty="0" smtClean="0"/>
              <a:t>Univ of Central Florida</a:t>
            </a:r>
          </a:p>
          <a:p>
            <a:r>
              <a:rPr lang="en-US" sz="500" dirty="0" smtClean="0"/>
              <a:t>Univ of Central Michigan</a:t>
            </a:r>
          </a:p>
          <a:p>
            <a:r>
              <a:rPr lang="en-US" sz="500" dirty="0" smtClean="0"/>
              <a:t>Univ of Central Missouri</a:t>
            </a:r>
          </a:p>
          <a:p>
            <a:r>
              <a:rPr lang="en-US" sz="500" dirty="0" smtClean="0"/>
              <a:t>Univ of Chicago</a:t>
            </a:r>
          </a:p>
          <a:p>
            <a:r>
              <a:rPr lang="en-US" sz="500" dirty="0" err="1" smtClean="0"/>
              <a:t>Univ</a:t>
            </a:r>
            <a:r>
              <a:rPr lang="en-US" sz="500" dirty="0" smtClean="0"/>
              <a:t> of Colorado</a:t>
            </a:r>
          </a:p>
          <a:p>
            <a:r>
              <a:rPr lang="en-US" sz="500" dirty="0" smtClean="0"/>
              <a:t>Univ of Delaware</a:t>
            </a:r>
          </a:p>
          <a:p>
            <a:r>
              <a:rPr lang="en-US" sz="500" dirty="0" smtClean="0"/>
              <a:t>Univ of Denver</a:t>
            </a:r>
          </a:p>
          <a:p>
            <a:r>
              <a:rPr lang="en-US" sz="500" dirty="0" smtClean="0"/>
              <a:t>Univ of Florida</a:t>
            </a:r>
          </a:p>
          <a:p>
            <a:r>
              <a:rPr lang="en-US" sz="500" dirty="0" smtClean="0"/>
              <a:t>Univ of Hawaii - </a:t>
            </a:r>
            <a:r>
              <a:rPr lang="en-US" sz="500" dirty="0" err="1" smtClean="0"/>
              <a:t>Manoa</a:t>
            </a:r>
            <a:endParaRPr lang="en-US" sz="500" dirty="0" smtClean="0"/>
          </a:p>
          <a:p>
            <a:r>
              <a:rPr lang="en-US" sz="500" dirty="0" smtClean="0"/>
              <a:t>Univ of Houston</a:t>
            </a:r>
          </a:p>
          <a:p>
            <a:r>
              <a:rPr lang="en-US" sz="500" dirty="0" smtClean="0"/>
              <a:t>Univ of Kentucky</a:t>
            </a:r>
          </a:p>
          <a:p>
            <a:r>
              <a:rPr lang="en-US" sz="500" dirty="0" smtClean="0"/>
              <a:t>Univ of Maryland Eastern Shore</a:t>
            </a:r>
          </a:p>
          <a:p>
            <a:r>
              <a:rPr lang="en-US" sz="500" dirty="0" smtClean="0"/>
              <a:t>Univ of Massachusetts – Amherst</a:t>
            </a:r>
          </a:p>
          <a:p>
            <a:r>
              <a:rPr lang="en-US" sz="500" dirty="0" smtClean="0"/>
              <a:t>Univ of Memphis</a:t>
            </a:r>
          </a:p>
          <a:p>
            <a:r>
              <a:rPr lang="en-US" sz="500" dirty="0" smtClean="0"/>
              <a:t>Univ of Minnesota</a:t>
            </a:r>
          </a:p>
          <a:p>
            <a:r>
              <a:rPr lang="en-US" sz="500" dirty="0" smtClean="0"/>
              <a:t>Univ of Mississippi</a:t>
            </a:r>
          </a:p>
          <a:p>
            <a:r>
              <a:rPr lang="en-US" sz="500" dirty="0" smtClean="0"/>
              <a:t>Univ of Missouri</a:t>
            </a:r>
          </a:p>
          <a:p>
            <a:r>
              <a:rPr lang="en-US" sz="500" dirty="0" smtClean="0"/>
              <a:t>Univ of Missouri – Kansas City</a:t>
            </a:r>
          </a:p>
          <a:p>
            <a:r>
              <a:rPr lang="en-US" sz="500" dirty="0" smtClean="0"/>
              <a:t>Univ of Nebraska - Lincoln</a:t>
            </a:r>
          </a:p>
          <a:p>
            <a:r>
              <a:rPr lang="en-US" sz="500" dirty="0" smtClean="0"/>
              <a:t>Univ of Nevada – Las Vegas</a:t>
            </a:r>
          </a:p>
          <a:p>
            <a:r>
              <a:rPr lang="en-US" sz="500" dirty="0" smtClean="0"/>
              <a:t>Univ of New Hampshire</a:t>
            </a:r>
          </a:p>
          <a:p>
            <a:r>
              <a:rPr lang="en-US" sz="500" dirty="0" smtClean="0"/>
              <a:t>Univ of Hew Haven</a:t>
            </a:r>
          </a:p>
          <a:p>
            <a:r>
              <a:rPr lang="en-US" sz="500" dirty="0" smtClean="0"/>
              <a:t>Univ of New Orleans</a:t>
            </a:r>
            <a:endParaRPr lang="en-US" sz="500" dirty="0"/>
          </a:p>
          <a:p>
            <a:r>
              <a:rPr lang="en-US" sz="500" dirty="0" err="1" smtClean="0"/>
              <a:t>Univ</a:t>
            </a:r>
            <a:r>
              <a:rPr lang="en-US" sz="500" dirty="0" smtClean="0"/>
              <a:t> of North Carolina</a:t>
            </a:r>
          </a:p>
          <a:p>
            <a:r>
              <a:rPr lang="en-US" sz="500" dirty="0" smtClean="0"/>
              <a:t>Univ of North Carolina - Charlotte</a:t>
            </a:r>
          </a:p>
          <a:p>
            <a:r>
              <a:rPr lang="en-US" sz="500" dirty="0" smtClean="0"/>
              <a:t>Univ of North Carolina – Greensboro</a:t>
            </a:r>
          </a:p>
          <a:p>
            <a:r>
              <a:rPr lang="en-US" sz="500" dirty="0" err="1" smtClean="0"/>
              <a:t>Univ</a:t>
            </a:r>
            <a:r>
              <a:rPr lang="en-US" sz="500" dirty="0" smtClean="0"/>
              <a:t> of North Carolina - Wilmington</a:t>
            </a:r>
          </a:p>
          <a:p>
            <a:r>
              <a:rPr lang="en-US" sz="500" dirty="0" err="1" smtClean="0"/>
              <a:t>Univ</a:t>
            </a:r>
            <a:r>
              <a:rPr lang="en-US" sz="500" dirty="0" smtClean="0"/>
              <a:t> of North Texas</a:t>
            </a:r>
          </a:p>
          <a:p>
            <a:r>
              <a:rPr lang="en-US" sz="500" dirty="0" smtClean="0"/>
              <a:t>Univ of Pennsylvania</a:t>
            </a:r>
          </a:p>
          <a:p>
            <a:r>
              <a:rPr lang="en-US" sz="500" dirty="0" smtClean="0"/>
              <a:t>Univ of Pittsburgh – Bradford</a:t>
            </a:r>
          </a:p>
          <a:p>
            <a:r>
              <a:rPr lang="en-US" sz="500" dirty="0" smtClean="0"/>
              <a:t>Univ of San Francisco</a:t>
            </a:r>
          </a:p>
          <a:p>
            <a:r>
              <a:rPr lang="en-US" sz="500" dirty="0" smtClean="0"/>
              <a:t>Univ of South Carolina</a:t>
            </a:r>
          </a:p>
          <a:p>
            <a:r>
              <a:rPr lang="en-US" sz="500" dirty="0" smtClean="0"/>
              <a:t>Univ of South Carolina – Beaufort</a:t>
            </a:r>
          </a:p>
          <a:p>
            <a:r>
              <a:rPr lang="en-US" sz="500" dirty="0" smtClean="0"/>
              <a:t>Univ of South Florida</a:t>
            </a:r>
          </a:p>
          <a:p>
            <a:r>
              <a:rPr lang="en-US" sz="500" dirty="0" smtClean="0"/>
              <a:t>Univ of Southern California</a:t>
            </a:r>
          </a:p>
          <a:p>
            <a:r>
              <a:rPr lang="en-US" sz="500" dirty="0" smtClean="0"/>
              <a:t>Univ of Southern Mississippi</a:t>
            </a:r>
          </a:p>
          <a:p>
            <a:r>
              <a:rPr lang="en-US" sz="500" dirty="0" smtClean="0"/>
              <a:t>Univ of Tennessee</a:t>
            </a:r>
          </a:p>
          <a:p>
            <a:r>
              <a:rPr lang="en-US" sz="500" dirty="0" err="1" smtClean="0"/>
              <a:t>Univ</a:t>
            </a:r>
            <a:r>
              <a:rPr lang="en-US" sz="500" dirty="0" smtClean="0"/>
              <a:t> of Texas</a:t>
            </a:r>
          </a:p>
          <a:p>
            <a:r>
              <a:rPr lang="en-US" sz="500" dirty="0" smtClean="0"/>
              <a:t>Univ of Utah</a:t>
            </a:r>
          </a:p>
          <a:p>
            <a:r>
              <a:rPr lang="en-US" sz="500" dirty="0" smtClean="0"/>
              <a:t>Univ of Virginia</a:t>
            </a:r>
          </a:p>
          <a:p>
            <a:r>
              <a:rPr lang="en-US" sz="500" dirty="0" smtClean="0"/>
              <a:t>Univ of Washington</a:t>
            </a:r>
          </a:p>
          <a:p>
            <a:r>
              <a:rPr lang="en-US" sz="500" dirty="0" smtClean="0"/>
              <a:t>Univ of West Florida</a:t>
            </a:r>
          </a:p>
          <a:p>
            <a:r>
              <a:rPr lang="en-US" sz="500" dirty="0" smtClean="0"/>
              <a:t>Univ of Wyoming</a:t>
            </a:r>
          </a:p>
          <a:p>
            <a:r>
              <a:rPr lang="en-US" sz="500" dirty="0" smtClean="0"/>
              <a:t>US Air Force Academy</a:t>
            </a:r>
          </a:p>
          <a:p>
            <a:r>
              <a:rPr lang="en-US" sz="500" dirty="0" smtClean="0"/>
              <a:t>Utah Valley </a:t>
            </a:r>
            <a:r>
              <a:rPr lang="en-US" sz="500" dirty="0" err="1" smtClean="0"/>
              <a:t>Univ</a:t>
            </a:r>
            <a:endParaRPr lang="en-US" sz="500" dirty="0" smtClean="0"/>
          </a:p>
          <a:p>
            <a:r>
              <a:rPr lang="en-US" sz="500" dirty="0" smtClean="0"/>
              <a:t>Vanderbilt </a:t>
            </a:r>
            <a:r>
              <a:rPr lang="en-US" sz="500" dirty="0" err="1" smtClean="0"/>
              <a:t>Univ</a:t>
            </a:r>
            <a:endParaRPr lang="en-US" sz="500" dirty="0" smtClean="0"/>
          </a:p>
          <a:p>
            <a:r>
              <a:rPr lang="en-US" sz="500" dirty="0" smtClean="0"/>
              <a:t>Virginia State Univ</a:t>
            </a:r>
          </a:p>
          <a:p>
            <a:r>
              <a:rPr lang="en-US" sz="500" dirty="0" smtClean="0"/>
              <a:t>Virginia Tech Univ</a:t>
            </a:r>
          </a:p>
          <a:p>
            <a:r>
              <a:rPr lang="en-US" sz="500" dirty="0" smtClean="0"/>
              <a:t>Walnut Hill College</a:t>
            </a:r>
          </a:p>
          <a:p>
            <a:r>
              <a:rPr lang="en-US" sz="500" dirty="0" smtClean="0"/>
              <a:t>Washington State Univ</a:t>
            </a:r>
          </a:p>
          <a:p>
            <a:r>
              <a:rPr lang="en-US" sz="500" dirty="0" smtClean="0"/>
              <a:t>Webster Univ</a:t>
            </a:r>
          </a:p>
          <a:p>
            <a:r>
              <a:rPr lang="en-US" sz="500" dirty="0" smtClean="0"/>
              <a:t>West Virginia Univ</a:t>
            </a:r>
          </a:p>
          <a:p>
            <a:r>
              <a:rPr lang="en-US" sz="500" dirty="0" smtClean="0"/>
              <a:t>Western Carolina Univ</a:t>
            </a:r>
          </a:p>
          <a:p>
            <a:r>
              <a:rPr lang="en-US" sz="500" dirty="0" smtClean="0"/>
              <a:t>Western Illinois Univ</a:t>
            </a:r>
          </a:p>
          <a:p>
            <a:r>
              <a:rPr lang="en-US" sz="500" dirty="0" smtClean="0"/>
              <a:t>Western Kentucky Univ</a:t>
            </a:r>
          </a:p>
          <a:p>
            <a:r>
              <a:rPr lang="en-US" sz="500" dirty="0" smtClean="0"/>
              <a:t>Widener Univ</a:t>
            </a:r>
          </a:p>
          <a:p>
            <a:r>
              <a:rPr lang="en-US" sz="500" dirty="0" smtClean="0"/>
              <a:t>Willey College</a:t>
            </a:r>
          </a:p>
          <a:p>
            <a:r>
              <a:rPr lang="en-US" sz="500" dirty="0" smtClean="0"/>
              <a:t>Yale </a:t>
            </a:r>
            <a:r>
              <a:rPr lang="en-US" sz="500" dirty="0" err="1" smtClean="0"/>
              <a:t>Univ</a:t>
            </a:r>
            <a:endParaRPr lang="en-US" sz="500" dirty="0" smtClean="0"/>
          </a:p>
          <a:p>
            <a:r>
              <a:rPr lang="en-US" sz="500" dirty="0" smtClean="0"/>
              <a:t>York College of Pennsylvania</a:t>
            </a:r>
          </a:p>
          <a:p>
            <a:r>
              <a:rPr lang="en-US" sz="500" dirty="0" smtClean="0"/>
              <a:t>Youngstown State Univ</a:t>
            </a:r>
          </a:p>
          <a:p>
            <a:r>
              <a:rPr lang="en-US" sz="500" u="sng" dirty="0" smtClean="0"/>
              <a:t>Non-U.S.</a:t>
            </a:r>
          </a:p>
          <a:p>
            <a:r>
              <a:rPr lang="en-US" sz="500" dirty="0" err="1" smtClean="0"/>
              <a:t>Akdeniz</a:t>
            </a:r>
            <a:r>
              <a:rPr lang="en-US" sz="500" dirty="0" smtClean="0"/>
              <a:t> Univ (TUR)</a:t>
            </a:r>
          </a:p>
          <a:p>
            <a:r>
              <a:rPr lang="en-US" sz="500" dirty="0" smtClean="0"/>
              <a:t>Algonquin College (CAN)</a:t>
            </a:r>
          </a:p>
          <a:p>
            <a:r>
              <a:rPr lang="en-US" sz="500" dirty="0" smtClean="0"/>
              <a:t>ANGELL Akademie Freiburg (GER)</a:t>
            </a:r>
          </a:p>
          <a:p>
            <a:r>
              <a:rPr lang="en-US" sz="500" dirty="0"/>
              <a:t>Anhui  ZHONG-AO Institute of Technology  (</a:t>
            </a:r>
            <a:r>
              <a:rPr lang="en-US" sz="500" dirty="0" smtClean="0"/>
              <a:t>CNA)</a:t>
            </a:r>
          </a:p>
          <a:p>
            <a:r>
              <a:rPr lang="en-US" sz="500" dirty="0" err="1"/>
              <a:t>Anqing</a:t>
            </a:r>
            <a:r>
              <a:rPr lang="en-US" sz="500" dirty="0"/>
              <a:t> Normal College  (CNA)</a:t>
            </a:r>
          </a:p>
          <a:p>
            <a:r>
              <a:rPr lang="en-US" sz="500" dirty="0" err="1" smtClean="0"/>
              <a:t>Anthlone</a:t>
            </a:r>
            <a:r>
              <a:rPr lang="en-US" sz="500" dirty="0" smtClean="0"/>
              <a:t> Institute of Technology (IRE)</a:t>
            </a:r>
          </a:p>
          <a:p>
            <a:r>
              <a:rPr lang="en-US" sz="500" dirty="0"/>
              <a:t>Applied Technical School of Soochow </a:t>
            </a:r>
            <a:r>
              <a:rPr lang="en-US" sz="500" dirty="0" err="1"/>
              <a:t>Univ</a:t>
            </a:r>
            <a:r>
              <a:rPr lang="en-US" sz="500" dirty="0"/>
              <a:t> (CNA)</a:t>
            </a:r>
            <a:endParaRPr lang="en-US" sz="500" dirty="0" smtClean="0"/>
          </a:p>
          <a:p>
            <a:r>
              <a:rPr lang="en-US" sz="500" dirty="0" smtClean="0"/>
              <a:t>Arellano Univ (PHL)</a:t>
            </a:r>
          </a:p>
          <a:p>
            <a:r>
              <a:rPr lang="en-US" sz="500" dirty="0" err="1" smtClean="0"/>
              <a:t>Artesis</a:t>
            </a:r>
            <a:r>
              <a:rPr lang="en-US" sz="500" dirty="0" smtClean="0"/>
              <a:t> </a:t>
            </a:r>
            <a:r>
              <a:rPr lang="en-US" sz="500" dirty="0" err="1" smtClean="0"/>
              <a:t>Plantijn</a:t>
            </a:r>
            <a:r>
              <a:rPr lang="en-US" sz="500" dirty="0" smtClean="0"/>
              <a:t> Univ College (BEL)</a:t>
            </a:r>
          </a:p>
          <a:p>
            <a:r>
              <a:rPr lang="en-US" sz="500" dirty="0" smtClean="0"/>
              <a:t>Asian School of Hospitality Arts (PHL)</a:t>
            </a:r>
          </a:p>
          <a:p>
            <a:r>
              <a:rPr lang="en-US" sz="500" dirty="0" smtClean="0"/>
              <a:t>Australian School of Mgmt (AUS)</a:t>
            </a:r>
          </a:p>
          <a:p>
            <a:r>
              <a:rPr lang="en-US" sz="500" dirty="0" smtClean="0"/>
              <a:t>Bandung Institute of Tourism (INS)</a:t>
            </a:r>
          </a:p>
          <a:p>
            <a:r>
              <a:rPr lang="en-US" sz="500" dirty="0" smtClean="0"/>
              <a:t>Bataan Peninsula State Univ (PHL)</a:t>
            </a:r>
          </a:p>
          <a:p>
            <a:r>
              <a:rPr lang="en-US" sz="500" dirty="0" smtClean="0"/>
              <a:t>BBI-LUX (LUX)</a:t>
            </a:r>
          </a:p>
          <a:p>
            <a:r>
              <a:rPr lang="en-US" sz="500" dirty="0" smtClean="0"/>
              <a:t>Beijing Hospitality Institute (CNA)</a:t>
            </a:r>
          </a:p>
          <a:p>
            <a:r>
              <a:rPr lang="en-US" sz="500" dirty="0" smtClean="0"/>
              <a:t>Beijing International Studies Univ (CNA) </a:t>
            </a:r>
          </a:p>
          <a:p>
            <a:r>
              <a:rPr lang="en-US" sz="500" dirty="0" smtClean="0"/>
              <a:t>Beijing Union </a:t>
            </a:r>
            <a:r>
              <a:rPr lang="en-US" sz="500" dirty="0" err="1" smtClean="0"/>
              <a:t>Univ</a:t>
            </a:r>
            <a:r>
              <a:rPr lang="en-US" sz="500" dirty="0" smtClean="0"/>
              <a:t> (CNA)</a:t>
            </a:r>
          </a:p>
          <a:p>
            <a:r>
              <a:rPr lang="en-US" sz="500" dirty="0" err="1" smtClean="0"/>
              <a:t>Benedicto</a:t>
            </a:r>
            <a:r>
              <a:rPr lang="en-US" sz="500" dirty="0" smtClean="0"/>
              <a:t> College (PHL)</a:t>
            </a:r>
          </a:p>
          <a:p>
            <a:r>
              <a:rPr lang="en-US" sz="500" dirty="0" smtClean="0"/>
              <a:t>BHMS (SWI)</a:t>
            </a:r>
          </a:p>
          <a:p>
            <a:r>
              <a:rPr lang="en-US" sz="500" dirty="0" smtClean="0"/>
              <a:t>Tianjin </a:t>
            </a:r>
            <a:r>
              <a:rPr lang="en-US" sz="500" dirty="0"/>
              <a:t>Foreign Studies </a:t>
            </a:r>
            <a:r>
              <a:rPr lang="en-US" sz="500" dirty="0" err="1"/>
              <a:t>Univ</a:t>
            </a:r>
            <a:r>
              <a:rPr lang="en-US" sz="500" dirty="0"/>
              <a:t> (CNA)</a:t>
            </a:r>
          </a:p>
          <a:p>
            <a:r>
              <a:rPr lang="en-US" sz="500" dirty="0" smtClean="0"/>
              <a:t>Blue Mountains IHMS (AUS)</a:t>
            </a:r>
          </a:p>
          <a:p>
            <a:r>
              <a:rPr lang="en-US" sz="500" dirty="0" smtClean="0"/>
              <a:t>Bond </a:t>
            </a:r>
            <a:r>
              <a:rPr lang="en-US" sz="500" dirty="0" err="1" smtClean="0"/>
              <a:t>Univ</a:t>
            </a:r>
            <a:r>
              <a:rPr lang="en-US" sz="500" dirty="0" smtClean="0"/>
              <a:t> (AUS)</a:t>
            </a:r>
          </a:p>
          <a:p>
            <a:r>
              <a:rPr lang="en-US" sz="500" dirty="0" smtClean="0"/>
              <a:t>Bournemouth </a:t>
            </a:r>
            <a:r>
              <a:rPr lang="en-US" sz="500" dirty="0" err="1" smtClean="0"/>
              <a:t>Univ</a:t>
            </a:r>
            <a:r>
              <a:rPr lang="en-US" sz="500" dirty="0" smtClean="0"/>
              <a:t> (UKM)</a:t>
            </a:r>
          </a:p>
          <a:p>
            <a:r>
              <a:rPr lang="en-US" sz="500" dirty="0" err="1" smtClean="0"/>
              <a:t>Bulacan</a:t>
            </a:r>
            <a:r>
              <a:rPr lang="en-US" sz="500" dirty="0" smtClean="0"/>
              <a:t> State </a:t>
            </a:r>
            <a:r>
              <a:rPr lang="en-US" sz="500" dirty="0" err="1" smtClean="0"/>
              <a:t>Univ</a:t>
            </a:r>
            <a:r>
              <a:rPr lang="en-US" sz="500" dirty="0" smtClean="0"/>
              <a:t> (PHL)</a:t>
            </a:r>
          </a:p>
          <a:p>
            <a:r>
              <a:rPr lang="en-US" sz="500" dirty="0" err="1" smtClean="0"/>
              <a:t>Burapha</a:t>
            </a:r>
            <a:r>
              <a:rPr lang="en-US" sz="500" dirty="0" smtClean="0"/>
              <a:t> Univ International College (THA)</a:t>
            </a:r>
          </a:p>
          <a:p>
            <a:r>
              <a:rPr lang="en-US" sz="500" dirty="0" err="1" smtClean="0"/>
              <a:t>Camosun</a:t>
            </a:r>
            <a:r>
              <a:rPr lang="en-US" sz="500" dirty="0" smtClean="0"/>
              <a:t> College (CAN)</a:t>
            </a:r>
          </a:p>
          <a:p>
            <a:r>
              <a:rPr lang="en-US" sz="500" dirty="0" smtClean="0"/>
              <a:t>Cardiff Metropolitan Univ (UKM)</a:t>
            </a:r>
          </a:p>
          <a:p>
            <a:r>
              <a:rPr lang="en-US" sz="500" dirty="0" smtClean="0"/>
              <a:t>Cass Business School (UKM)</a:t>
            </a:r>
          </a:p>
          <a:p>
            <a:r>
              <a:rPr lang="en-US" sz="500" dirty="0" smtClean="0"/>
              <a:t>Cavite State Univ (PHL)</a:t>
            </a:r>
          </a:p>
          <a:p>
            <a:r>
              <a:rPr lang="en-US" sz="500" dirty="0" smtClean="0"/>
              <a:t>Central Colleges of the Philippines (PHL)</a:t>
            </a:r>
          </a:p>
          <a:p>
            <a:r>
              <a:rPr lang="en-US" sz="500" dirty="0" smtClean="0"/>
              <a:t>Centro </a:t>
            </a:r>
            <a:r>
              <a:rPr lang="en-US" sz="500" dirty="0" err="1" smtClean="0"/>
              <a:t>Escolar</a:t>
            </a:r>
            <a:r>
              <a:rPr lang="en-US" sz="500" dirty="0" smtClean="0"/>
              <a:t> Univ (PHL)</a:t>
            </a:r>
          </a:p>
          <a:p>
            <a:r>
              <a:rPr lang="en-US" sz="500" dirty="0" smtClean="0"/>
              <a:t>Centro Superior De </a:t>
            </a:r>
            <a:r>
              <a:rPr lang="en-US" sz="500" dirty="0" err="1" smtClean="0"/>
              <a:t>Hosteleria</a:t>
            </a:r>
            <a:r>
              <a:rPr lang="en-US" sz="500" dirty="0" smtClean="0"/>
              <a:t> De Galicia (SPA)</a:t>
            </a:r>
          </a:p>
          <a:p>
            <a:r>
              <a:rPr lang="en-US" sz="500" dirty="0" smtClean="0"/>
              <a:t>Cesar Ritz Colleges (SWI)</a:t>
            </a:r>
          </a:p>
          <a:p>
            <a:r>
              <a:rPr lang="en-US" sz="500" dirty="0"/>
              <a:t>Chengdu </a:t>
            </a:r>
            <a:r>
              <a:rPr lang="en-US" sz="500" dirty="0" err="1"/>
              <a:t>YinXing</a:t>
            </a:r>
            <a:r>
              <a:rPr lang="en-US" sz="500" dirty="0"/>
              <a:t> Hospitality Management College (CNA)</a:t>
            </a:r>
            <a:endParaRPr lang="en-US" sz="500" dirty="0" smtClean="0"/>
          </a:p>
          <a:p>
            <a:r>
              <a:rPr lang="en-US" sz="500" dirty="0" smtClean="0"/>
              <a:t>CESAE Business &amp; Tourism School (SPA)</a:t>
            </a:r>
          </a:p>
          <a:p>
            <a:r>
              <a:rPr lang="en-US" sz="500" dirty="0" smtClean="0"/>
              <a:t>Chengdu Univ of Information Technology (CNA) </a:t>
            </a:r>
          </a:p>
          <a:p>
            <a:r>
              <a:rPr lang="en-US" sz="500" dirty="0" smtClean="0"/>
              <a:t>Chinese Univ of Hong Kong (CNA)</a:t>
            </a:r>
          </a:p>
          <a:p>
            <a:r>
              <a:rPr lang="en-US" sz="500" dirty="0" smtClean="0"/>
              <a:t>City Univ of Macau (CNA)</a:t>
            </a:r>
          </a:p>
          <a:p>
            <a:r>
              <a:rPr lang="en-US" sz="500" dirty="0" smtClean="0"/>
              <a:t>College of the Bahamas (BAH)</a:t>
            </a:r>
          </a:p>
          <a:p>
            <a:r>
              <a:rPr lang="en-US" sz="500" dirty="0" smtClean="0"/>
              <a:t>Conestoga College (CAN)</a:t>
            </a:r>
          </a:p>
          <a:p>
            <a:r>
              <a:rPr lang="en-US" sz="500" dirty="0" smtClean="0"/>
              <a:t>Cork Institute of Technology (IRE)</a:t>
            </a:r>
          </a:p>
          <a:p>
            <a:r>
              <a:rPr lang="en-US" sz="500" dirty="0" smtClean="0"/>
              <a:t>Cyprus Univ of Technology (CYP)</a:t>
            </a:r>
          </a:p>
          <a:p>
            <a:r>
              <a:rPr lang="en-US" sz="500" dirty="0" smtClean="0"/>
              <a:t>Dania Academy of Higher Education (DEN)</a:t>
            </a:r>
          </a:p>
          <a:p>
            <a:r>
              <a:rPr lang="en-US" sz="500" dirty="0"/>
              <a:t>Don </a:t>
            </a:r>
            <a:r>
              <a:rPr lang="en-US" sz="500" dirty="0" err="1"/>
              <a:t>Honorio</a:t>
            </a:r>
            <a:r>
              <a:rPr lang="en-US" sz="500" dirty="0"/>
              <a:t> Ventura Technological State </a:t>
            </a:r>
            <a:r>
              <a:rPr lang="en-US" sz="500" dirty="0" err="1"/>
              <a:t>Univ</a:t>
            </a:r>
            <a:r>
              <a:rPr lang="en-US" sz="500" dirty="0"/>
              <a:t> (PHL)</a:t>
            </a:r>
          </a:p>
          <a:p>
            <a:r>
              <a:rPr lang="en-US" sz="500" dirty="0" err="1" smtClean="0"/>
              <a:t>Donghua</a:t>
            </a:r>
            <a:r>
              <a:rPr lang="en-US" sz="500" dirty="0" smtClean="0"/>
              <a:t> </a:t>
            </a:r>
            <a:r>
              <a:rPr lang="en-US" sz="500" dirty="0" err="1" smtClean="0"/>
              <a:t>Univ</a:t>
            </a:r>
            <a:r>
              <a:rPr lang="en-US" sz="500" dirty="0" smtClean="0"/>
              <a:t> (CNA)</a:t>
            </a:r>
          </a:p>
          <a:p>
            <a:r>
              <a:rPr lang="en-US" sz="500" dirty="0" smtClean="0"/>
              <a:t>Dublin Institute of Technology (IRE)</a:t>
            </a:r>
          </a:p>
          <a:p>
            <a:r>
              <a:rPr lang="en-US" sz="500" dirty="0" err="1" smtClean="0"/>
              <a:t>Dusit</a:t>
            </a:r>
            <a:r>
              <a:rPr lang="en-US" sz="500" dirty="0" smtClean="0"/>
              <a:t> </a:t>
            </a:r>
            <a:r>
              <a:rPr lang="en-US" sz="500" dirty="0" err="1" smtClean="0"/>
              <a:t>Thani</a:t>
            </a:r>
            <a:r>
              <a:rPr lang="en-US" sz="500" dirty="0" smtClean="0"/>
              <a:t> College (THA)</a:t>
            </a:r>
          </a:p>
          <a:p>
            <a:r>
              <a:rPr lang="en-US" sz="500" dirty="0" err="1" smtClean="0"/>
              <a:t>Duy</a:t>
            </a:r>
            <a:r>
              <a:rPr lang="en-US" sz="500" dirty="0" smtClean="0"/>
              <a:t> Tan Univ (VET)</a:t>
            </a:r>
          </a:p>
          <a:p>
            <a:r>
              <a:rPr lang="en-US" sz="500" dirty="0"/>
              <a:t>East China Normal </a:t>
            </a:r>
            <a:r>
              <a:rPr lang="en-US" sz="500" dirty="0" err="1"/>
              <a:t>Univ</a:t>
            </a:r>
            <a:r>
              <a:rPr lang="en-US" sz="500" dirty="0"/>
              <a:t> (CNA)</a:t>
            </a:r>
          </a:p>
          <a:p>
            <a:r>
              <a:rPr lang="en-US" sz="500" dirty="0" err="1" smtClean="0"/>
              <a:t>Ecole</a:t>
            </a:r>
            <a:r>
              <a:rPr lang="en-US" sz="500" dirty="0" smtClean="0"/>
              <a:t> Hoteliere Lausanne (SWI)</a:t>
            </a:r>
          </a:p>
          <a:p>
            <a:r>
              <a:rPr lang="en-US" sz="500" dirty="0" smtClean="0"/>
              <a:t>Ecole </a:t>
            </a:r>
            <a:r>
              <a:rPr lang="en-US" sz="500" dirty="0" err="1" smtClean="0"/>
              <a:t>Polytechnique</a:t>
            </a:r>
            <a:r>
              <a:rPr lang="en-US" sz="500" dirty="0" smtClean="0"/>
              <a:t> (FRA)</a:t>
            </a:r>
          </a:p>
          <a:p>
            <a:r>
              <a:rPr lang="en-US" sz="500" dirty="0" smtClean="0"/>
              <a:t>Emirates Academy of Hospitality Mgt (UAE)</a:t>
            </a:r>
          </a:p>
          <a:p>
            <a:r>
              <a:rPr lang="en-US" sz="500" dirty="0" err="1" smtClean="0"/>
              <a:t>Enderun</a:t>
            </a:r>
            <a:r>
              <a:rPr lang="en-US" sz="500" dirty="0" smtClean="0"/>
              <a:t> Colleges (PHL)</a:t>
            </a:r>
          </a:p>
          <a:p>
            <a:r>
              <a:rPr lang="en-US" sz="500" dirty="0" smtClean="0"/>
              <a:t>Erasmus Univ (BEL)</a:t>
            </a:r>
          </a:p>
          <a:p>
            <a:r>
              <a:rPr lang="en-US" sz="500" dirty="0" smtClean="0"/>
              <a:t>Erasmus </a:t>
            </a:r>
            <a:r>
              <a:rPr lang="en-US" sz="500" dirty="0" err="1" smtClean="0"/>
              <a:t>Univ</a:t>
            </a:r>
            <a:r>
              <a:rPr lang="en-US" sz="500" dirty="0" smtClean="0"/>
              <a:t> – Rotterdam (NTH)</a:t>
            </a:r>
          </a:p>
          <a:p>
            <a:r>
              <a:rPr lang="en-US" sz="500" dirty="0"/>
              <a:t>East </a:t>
            </a:r>
            <a:r>
              <a:rPr lang="en-US" sz="500" dirty="0" err="1"/>
              <a:t>Univ</a:t>
            </a:r>
            <a:r>
              <a:rPr lang="en-US" sz="500" dirty="0"/>
              <a:t> of Heilongjiang (CNA)</a:t>
            </a:r>
          </a:p>
          <a:p>
            <a:r>
              <a:rPr lang="en-US" sz="500" dirty="0" smtClean="0"/>
              <a:t>ESCAET (FRA)</a:t>
            </a:r>
          </a:p>
          <a:p>
            <a:r>
              <a:rPr lang="en-US" sz="500" dirty="0" smtClean="0"/>
              <a:t>Essec Business School (FRA)</a:t>
            </a:r>
          </a:p>
          <a:p>
            <a:r>
              <a:rPr lang="en-US" sz="500" dirty="0" smtClean="0"/>
              <a:t>Eton College (CAN)</a:t>
            </a:r>
          </a:p>
          <a:p>
            <a:r>
              <a:rPr lang="en-US" sz="500" dirty="0" smtClean="0"/>
              <a:t>Far Eastern </a:t>
            </a:r>
            <a:r>
              <a:rPr lang="en-US" sz="500" dirty="0" err="1" smtClean="0"/>
              <a:t>Univ</a:t>
            </a:r>
            <a:r>
              <a:rPr lang="en-US" sz="500" dirty="0" smtClean="0"/>
              <a:t> (PHK)</a:t>
            </a:r>
          </a:p>
          <a:p>
            <a:r>
              <a:rPr lang="en-US" sz="500" dirty="0"/>
              <a:t>First Middle Vocational School of Nanchang (CNA)</a:t>
            </a:r>
            <a:endParaRPr lang="en-US" sz="500" dirty="0" smtClean="0"/>
          </a:p>
          <a:p>
            <a:r>
              <a:rPr lang="en-US" sz="500" dirty="0" smtClean="0"/>
              <a:t>FIU – Tianjin Univ (CNA) </a:t>
            </a:r>
          </a:p>
          <a:p>
            <a:r>
              <a:rPr lang="en-US" sz="500" dirty="0" err="1"/>
              <a:t>Fondazione</a:t>
            </a:r>
            <a:r>
              <a:rPr lang="en-US" sz="500" dirty="0"/>
              <a:t> Campus </a:t>
            </a:r>
            <a:r>
              <a:rPr lang="en-US" sz="500" dirty="0" err="1"/>
              <a:t>Studi</a:t>
            </a:r>
            <a:r>
              <a:rPr lang="en-US" sz="500" dirty="0"/>
              <a:t> del </a:t>
            </a:r>
            <a:r>
              <a:rPr lang="en-US" sz="500" dirty="0" err="1" smtClean="0"/>
              <a:t>Mediterraneo</a:t>
            </a:r>
            <a:r>
              <a:rPr lang="en-US" sz="500" dirty="0" smtClean="0"/>
              <a:t> (ITA)</a:t>
            </a:r>
          </a:p>
          <a:p>
            <a:r>
              <a:rPr lang="en-US" sz="500" dirty="0" smtClean="0"/>
              <a:t>Foundation Univ (PHL)</a:t>
            </a:r>
          </a:p>
          <a:p>
            <a:r>
              <a:rPr lang="en-US" sz="500" dirty="0" err="1" smtClean="0"/>
              <a:t>Fudan</a:t>
            </a:r>
            <a:r>
              <a:rPr lang="en-US" sz="500" dirty="0" smtClean="0"/>
              <a:t> </a:t>
            </a:r>
            <a:r>
              <a:rPr lang="en-US" sz="500" dirty="0" err="1" smtClean="0"/>
              <a:t>Univ</a:t>
            </a:r>
            <a:r>
              <a:rPr lang="en-US" sz="500" dirty="0" smtClean="0"/>
              <a:t> (CNA)</a:t>
            </a:r>
          </a:p>
          <a:p>
            <a:r>
              <a:rPr lang="en-US" sz="500" dirty="0" smtClean="0"/>
              <a:t>George Brown College (CAN)</a:t>
            </a:r>
          </a:p>
          <a:p>
            <a:r>
              <a:rPr lang="en-US" sz="500" dirty="0" err="1" smtClean="0"/>
              <a:t>Girne</a:t>
            </a:r>
            <a:r>
              <a:rPr lang="en-US" sz="500" dirty="0" smtClean="0"/>
              <a:t> American Univ (CYP)</a:t>
            </a:r>
          </a:p>
          <a:p>
            <a:r>
              <a:rPr lang="en-US" sz="500" dirty="0" smtClean="0"/>
              <a:t>Glion Inst of Higher Education (SWI)</a:t>
            </a:r>
          </a:p>
          <a:p>
            <a:r>
              <a:rPr lang="en-US" sz="500" dirty="0" smtClean="0"/>
              <a:t>Griffith Univ (AUS)</a:t>
            </a:r>
          </a:p>
          <a:p>
            <a:r>
              <a:rPr lang="en-US" sz="500" dirty="0" err="1" smtClean="0"/>
              <a:t>Guagua</a:t>
            </a:r>
            <a:r>
              <a:rPr lang="en-US" sz="500" dirty="0" smtClean="0"/>
              <a:t> National Colleges (PHL)</a:t>
            </a:r>
          </a:p>
          <a:p>
            <a:r>
              <a:rPr lang="en-US" sz="500" dirty="0" smtClean="0"/>
              <a:t>Guilin </a:t>
            </a:r>
            <a:r>
              <a:rPr lang="en-US" sz="500" dirty="0" err="1" smtClean="0"/>
              <a:t>Univ</a:t>
            </a:r>
            <a:r>
              <a:rPr lang="en-US" sz="500" dirty="0" smtClean="0"/>
              <a:t> of Technology (CNA)</a:t>
            </a:r>
          </a:p>
          <a:p>
            <a:r>
              <a:rPr lang="en-US" sz="500" dirty="0" err="1" smtClean="0"/>
              <a:t>Guizhou</a:t>
            </a:r>
            <a:r>
              <a:rPr lang="en-US" sz="500" dirty="0" smtClean="0"/>
              <a:t> </a:t>
            </a:r>
            <a:r>
              <a:rPr lang="en-US" sz="500" dirty="0" err="1" smtClean="0"/>
              <a:t>Univ</a:t>
            </a:r>
            <a:r>
              <a:rPr lang="en-US" sz="500" dirty="0" smtClean="0"/>
              <a:t> of Finance and Economics (CNA)</a:t>
            </a:r>
          </a:p>
          <a:p>
            <a:r>
              <a:rPr lang="en-US" sz="500" dirty="0" err="1"/>
              <a:t>H</a:t>
            </a:r>
            <a:r>
              <a:rPr lang="en-US" sz="500" dirty="0" err="1" smtClean="0"/>
              <a:t>aagaelia</a:t>
            </a:r>
            <a:r>
              <a:rPr lang="en-US" sz="500" dirty="0" smtClean="0"/>
              <a:t> </a:t>
            </a:r>
            <a:r>
              <a:rPr lang="en-US" sz="500" dirty="0" err="1" smtClean="0"/>
              <a:t>Uas</a:t>
            </a:r>
            <a:r>
              <a:rPr lang="en-US" sz="500" dirty="0" smtClean="0"/>
              <a:t> (FIN)</a:t>
            </a:r>
          </a:p>
          <a:p>
            <a:r>
              <a:rPr lang="en-US" sz="500" dirty="0" smtClean="0"/>
              <a:t>Hainan </a:t>
            </a:r>
            <a:r>
              <a:rPr lang="en-US" sz="500" dirty="0" err="1" smtClean="0"/>
              <a:t>Univ</a:t>
            </a:r>
            <a:r>
              <a:rPr lang="en-US" sz="500" dirty="0" smtClean="0"/>
              <a:t> (CNA)</a:t>
            </a:r>
          </a:p>
          <a:p>
            <a:r>
              <a:rPr lang="fr-FR" sz="500" dirty="0" smtClean="0"/>
              <a:t>Haute Ecole de Gestion &amp; Tourisme (SWI)</a:t>
            </a:r>
          </a:p>
          <a:p>
            <a:r>
              <a:rPr lang="en-US" sz="500" dirty="0" smtClean="0"/>
              <a:t>Haute Ecole Lucia De </a:t>
            </a:r>
            <a:r>
              <a:rPr lang="en-US" sz="500" dirty="0" err="1" smtClean="0"/>
              <a:t>Brouckere</a:t>
            </a:r>
            <a:r>
              <a:rPr lang="en-US" sz="500" dirty="0" smtClean="0"/>
              <a:t> (BEL)</a:t>
            </a:r>
          </a:p>
          <a:p>
            <a:r>
              <a:rPr lang="en-US" sz="500" dirty="0" err="1" smtClean="0"/>
              <a:t>Hazara</a:t>
            </a:r>
            <a:r>
              <a:rPr lang="en-US" sz="500" dirty="0" smtClean="0"/>
              <a:t> Univ (PAK)</a:t>
            </a:r>
          </a:p>
          <a:p>
            <a:r>
              <a:rPr lang="en-US" sz="500" dirty="0"/>
              <a:t>Hebei </a:t>
            </a:r>
            <a:r>
              <a:rPr lang="en-US" sz="500" dirty="0" err="1" smtClean="0"/>
              <a:t>Voc</a:t>
            </a:r>
            <a:r>
              <a:rPr lang="en-US" sz="500" dirty="0" smtClean="0"/>
              <a:t> </a:t>
            </a:r>
            <a:r>
              <a:rPr lang="en-US" sz="500" dirty="0"/>
              <a:t>&amp; </a:t>
            </a:r>
            <a:r>
              <a:rPr lang="en-US" sz="500" dirty="0" smtClean="0"/>
              <a:t>Tech College </a:t>
            </a:r>
            <a:r>
              <a:rPr lang="en-US" sz="500" dirty="0"/>
              <a:t>of Building Materials (CNA)</a:t>
            </a:r>
          </a:p>
          <a:p>
            <a:r>
              <a:rPr lang="en-US" sz="500" dirty="0" smtClean="0"/>
              <a:t>HEC Marbella (SPA</a:t>
            </a:r>
          </a:p>
          <a:p>
            <a:r>
              <a:rPr lang="en-US" sz="500" dirty="0"/>
              <a:t>Hefei Normal </a:t>
            </a:r>
            <a:r>
              <a:rPr lang="en-US" sz="500" dirty="0" err="1"/>
              <a:t>Univ</a:t>
            </a:r>
            <a:r>
              <a:rPr lang="en-US" sz="500" dirty="0"/>
              <a:t> (CNA)</a:t>
            </a:r>
          </a:p>
          <a:p>
            <a:r>
              <a:rPr lang="en-US" sz="500" dirty="0" smtClean="0"/>
              <a:t>Heilbronn Univ (GER)</a:t>
            </a:r>
          </a:p>
          <a:p>
            <a:r>
              <a:rPr lang="en-US" sz="500" dirty="0" err="1" smtClean="0"/>
              <a:t>Hochschule</a:t>
            </a:r>
            <a:r>
              <a:rPr lang="en-US" sz="500" dirty="0" smtClean="0"/>
              <a:t> Worms (GER)</a:t>
            </a:r>
          </a:p>
          <a:p>
            <a:r>
              <a:rPr lang="en-US" sz="500" dirty="0" smtClean="0"/>
              <a:t>Hong Kong Polytechnic Univ (CNA)</a:t>
            </a:r>
          </a:p>
          <a:p>
            <a:r>
              <a:rPr lang="en-US" sz="500" dirty="0" smtClean="0"/>
              <a:t>Hong Kong Univ SPACE (CNA) </a:t>
            </a:r>
          </a:p>
          <a:p>
            <a:r>
              <a:rPr lang="en-US" sz="500" dirty="0" smtClean="0"/>
              <a:t>Hotel Institute </a:t>
            </a:r>
            <a:r>
              <a:rPr lang="en-US" sz="500" dirty="0" err="1" smtClean="0"/>
              <a:t>Montreux</a:t>
            </a:r>
            <a:r>
              <a:rPr lang="en-US" sz="500" dirty="0" smtClean="0"/>
              <a:t> (SWI)</a:t>
            </a:r>
          </a:p>
          <a:p>
            <a:r>
              <a:rPr lang="en-US" sz="500" dirty="0" smtClean="0"/>
              <a:t>Hotelschool The Hague (NTH)</a:t>
            </a:r>
          </a:p>
          <a:p>
            <a:r>
              <a:rPr lang="en-US" sz="500" dirty="0" smtClean="0"/>
              <a:t>HR Academy (KRS)</a:t>
            </a:r>
          </a:p>
          <a:p>
            <a:r>
              <a:rPr lang="en-US" sz="500" dirty="0" smtClean="0"/>
              <a:t>HTW </a:t>
            </a:r>
            <a:r>
              <a:rPr lang="en-US" sz="500" dirty="0" err="1" smtClean="0"/>
              <a:t>Chur</a:t>
            </a:r>
            <a:r>
              <a:rPr lang="en-US" sz="500" dirty="0" smtClean="0"/>
              <a:t> (GER)</a:t>
            </a:r>
          </a:p>
          <a:p>
            <a:r>
              <a:rPr lang="en-US" sz="500" dirty="0" smtClean="0"/>
              <a:t>Huangshan </a:t>
            </a:r>
            <a:r>
              <a:rPr lang="en-US" sz="500" dirty="0" err="1" smtClean="0"/>
              <a:t>Univ</a:t>
            </a:r>
            <a:r>
              <a:rPr lang="en-US" sz="500" dirty="0" smtClean="0"/>
              <a:t> (CNA)</a:t>
            </a:r>
          </a:p>
          <a:p>
            <a:r>
              <a:rPr lang="en-US" sz="500" dirty="0" smtClean="0"/>
              <a:t>Huizhou Univ (CNA)</a:t>
            </a:r>
          </a:p>
          <a:p>
            <a:r>
              <a:rPr lang="en-US" sz="500" dirty="0"/>
              <a:t>Hunan Normal </a:t>
            </a:r>
            <a:r>
              <a:rPr lang="en-US" sz="500" dirty="0" err="1"/>
              <a:t>Univ</a:t>
            </a:r>
            <a:r>
              <a:rPr lang="en-US" sz="500" dirty="0"/>
              <a:t> (CNA)</a:t>
            </a:r>
            <a:endParaRPr lang="en-US" sz="500" dirty="0" smtClean="0"/>
          </a:p>
          <a:p>
            <a:r>
              <a:rPr lang="en-US" sz="500" dirty="0" err="1" smtClean="0"/>
              <a:t>Imus</a:t>
            </a:r>
            <a:r>
              <a:rPr lang="en-US" sz="500" dirty="0" smtClean="0"/>
              <a:t> Institute (PHL)</a:t>
            </a:r>
          </a:p>
          <a:p>
            <a:r>
              <a:rPr lang="en-US" sz="500" dirty="0" smtClean="0"/>
              <a:t>INSEAD (SNG)</a:t>
            </a:r>
          </a:p>
          <a:p>
            <a:r>
              <a:rPr lang="en-US" sz="500" dirty="0" smtClean="0"/>
              <a:t>Institute of Technology Tralee (IRE)</a:t>
            </a:r>
          </a:p>
          <a:p>
            <a:r>
              <a:rPr lang="en-US" sz="500" dirty="0" smtClean="0"/>
              <a:t>International Univ College (BUL)</a:t>
            </a:r>
          </a:p>
          <a:p>
            <a:r>
              <a:rPr lang="en-US" sz="500" dirty="0" smtClean="0"/>
              <a:t>ISHRM School System (PHL)</a:t>
            </a:r>
          </a:p>
          <a:p>
            <a:r>
              <a:rPr lang="en-US" sz="500" dirty="0" smtClean="0"/>
              <a:t>Istanbul Technical Univ (TUR)</a:t>
            </a:r>
          </a:p>
          <a:p>
            <a:r>
              <a:rPr lang="en-US" sz="500" dirty="0" smtClean="0"/>
              <a:t>Inst de </a:t>
            </a:r>
            <a:r>
              <a:rPr lang="en-US" sz="500" dirty="0" err="1" smtClean="0"/>
              <a:t>tourisme</a:t>
            </a:r>
            <a:r>
              <a:rPr lang="en-US" sz="500" dirty="0" smtClean="0"/>
              <a:t> et </a:t>
            </a:r>
            <a:r>
              <a:rPr lang="en-US" sz="500" dirty="0" err="1" smtClean="0"/>
              <a:t>d’hotellerie</a:t>
            </a:r>
            <a:r>
              <a:rPr lang="en-US" sz="500" dirty="0" smtClean="0"/>
              <a:t> du Quebec (CAN)</a:t>
            </a:r>
          </a:p>
          <a:p>
            <a:r>
              <a:rPr lang="en-US" sz="500" dirty="0" smtClean="0"/>
              <a:t>IUBH - Intl </a:t>
            </a:r>
            <a:r>
              <a:rPr lang="en-US" sz="500" dirty="0" err="1" smtClean="0"/>
              <a:t>Hochschule</a:t>
            </a:r>
            <a:r>
              <a:rPr lang="en-US" sz="500" dirty="0" smtClean="0"/>
              <a:t> Bad </a:t>
            </a:r>
            <a:r>
              <a:rPr lang="en-US" sz="500" dirty="0" err="1" smtClean="0"/>
              <a:t>Honnef</a:t>
            </a:r>
            <a:r>
              <a:rPr lang="en-US" sz="500" dirty="0" smtClean="0"/>
              <a:t> (GER)</a:t>
            </a:r>
          </a:p>
          <a:p>
            <a:r>
              <a:rPr lang="en-US" sz="500" dirty="0" err="1"/>
              <a:t>JiangHan</a:t>
            </a:r>
            <a:r>
              <a:rPr lang="en-US" sz="500" dirty="0"/>
              <a:t> </a:t>
            </a:r>
            <a:r>
              <a:rPr lang="en-US" sz="500" dirty="0" err="1"/>
              <a:t>Univ</a:t>
            </a:r>
            <a:r>
              <a:rPr lang="en-US" sz="500" dirty="0"/>
              <a:t> Art &amp; Science College (CNA)</a:t>
            </a:r>
          </a:p>
          <a:p>
            <a:r>
              <a:rPr lang="en-US" sz="500" dirty="0" smtClean="0"/>
              <a:t>Jiangxi Univ of Finance and Economics (CNA) </a:t>
            </a:r>
          </a:p>
          <a:p>
            <a:r>
              <a:rPr lang="en-US" sz="500" dirty="0" smtClean="0"/>
              <a:t>Jiangxi College of Foreign Studies (CNA)</a:t>
            </a:r>
          </a:p>
          <a:p>
            <a:r>
              <a:rPr lang="en-US" sz="500" dirty="0" smtClean="0"/>
              <a:t>Jinan Univ – Shenzhen (CNA) </a:t>
            </a:r>
          </a:p>
          <a:p>
            <a:r>
              <a:rPr lang="en-US" sz="500" dirty="0" err="1" smtClean="0"/>
              <a:t>Joji</a:t>
            </a:r>
            <a:r>
              <a:rPr lang="en-US" sz="500" dirty="0" smtClean="0"/>
              <a:t> Ilagan College of Business and Tourism (PHL)</a:t>
            </a:r>
          </a:p>
          <a:p>
            <a:r>
              <a:rPr lang="en-US" sz="500" dirty="0" smtClean="0"/>
              <a:t>KDU University College (MAL)</a:t>
            </a:r>
          </a:p>
          <a:p>
            <a:r>
              <a:rPr lang="en-US" sz="500" dirty="0" err="1" smtClean="0"/>
              <a:t>Kenvale</a:t>
            </a:r>
            <a:r>
              <a:rPr lang="en-US" sz="500" dirty="0" smtClean="0"/>
              <a:t> College (AUS)</a:t>
            </a:r>
          </a:p>
          <a:p>
            <a:r>
              <a:rPr lang="en-US" sz="500" dirty="0" smtClean="0"/>
              <a:t>King Saud Univ (SAB)</a:t>
            </a:r>
          </a:p>
          <a:p>
            <a:r>
              <a:rPr lang="en-US" sz="500" dirty="0" err="1" smtClean="0"/>
              <a:t>KonKuk</a:t>
            </a:r>
            <a:r>
              <a:rPr lang="en-US" sz="500" dirty="0" smtClean="0"/>
              <a:t> Univ (KRS)</a:t>
            </a:r>
          </a:p>
          <a:p>
            <a:r>
              <a:rPr lang="en-US" sz="500" dirty="0" smtClean="0"/>
              <a:t>KTH Royal Institute of Technology (SWE)</a:t>
            </a:r>
          </a:p>
          <a:p>
            <a:r>
              <a:rPr lang="en-US" sz="500" dirty="0" smtClean="0"/>
              <a:t>Kyung Hee Univ (KRS)</a:t>
            </a:r>
          </a:p>
          <a:p>
            <a:r>
              <a:rPr lang="en-US" sz="500" dirty="0" smtClean="0"/>
              <a:t>La </a:t>
            </a:r>
            <a:r>
              <a:rPr lang="en-US" sz="500" dirty="0" err="1" smtClean="0"/>
              <a:t>Consolacion</a:t>
            </a:r>
            <a:r>
              <a:rPr lang="en-US" sz="500" dirty="0" smtClean="0"/>
              <a:t> College – Bacolod (PHL)</a:t>
            </a:r>
          </a:p>
          <a:p>
            <a:r>
              <a:rPr lang="en-US" sz="500" dirty="0" smtClean="0"/>
              <a:t>La Rochelle Business School (FRA)</a:t>
            </a:r>
          </a:p>
          <a:p>
            <a:r>
              <a:rPr lang="en-US" sz="500" dirty="0"/>
              <a:t>Lao National Institute of Tourism &amp; Hospitality (LAO)</a:t>
            </a:r>
          </a:p>
          <a:p>
            <a:r>
              <a:rPr lang="en-US" sz="500" dirty="0" smtClean="0"/>
              <a:t>Leiden Univ (NTH)</a:t>
            </a:r>
          </a:p>
          <a:p>
            <a:r>
              <a:rPr lang="en-US" sz="500" dirty="0" smtClean="0"/>
              <a:t>Les </a:t>
            </a:r>
            <a:r>
              <a:rPr lang="en-US" sz="500" dirty="0" err="1" smtClean="0"/>
              <a:t>Roches</a:t>
            </a:r>
            <a:r>
              <a:rPr lang="en-US" sz="500" dirty="0" smtClean="0"/>
              <a:t> (SWI)</a:t>
            </a:r>
          </a:p>
          <a:p>
            <a:r>
              <a:rPr lang="en-US" sz="500" dirty="0" smtClean="0"/>
              <a:t>Les </a:t>
            </a:r>
            <a:r>
              <a:rPr lang="en-US" sz="500" dirty="0" err="1" smtClean="0"/>
              <a:t>Roches</a:t>
            </a:r>
            <a:r>
              <a:rPr lang="en-US" sz="500" dirty="0" smtClean="0"/>
              <a:t> Jin Jiang Intl Hotel Mgmt College (CNA)</a:t>
            </a:r>
          </a:p>
          <a:p>
            <a:r>
              <a:rPr lang="en-US" sz="500" dirty="0" smtClean="0"/>
              <a:t>Leyte Normal Univ – </a:t>
            </a:r>
            <a:r>
              <a:rPr lang="en-US" sz="500" dirty="0" err="1" smtClean="0"/>
              <a:t>Tacloban</a:t>
            </a:r>
            <a:r>
              <a:rPr lang="en-US" sz="500" dirty="0" smtClean="0"/>
              <a:t> City (PHL)</a:t>
            </a:r>
          </a:p>
          <a:p>
            <a:r>
              <a:rPr lang="en-US" sz="500" dirty="0" err="1" smtClean="0"/>
              <a:t>Lillebaelt</a:t>
            </a:r>
            <a:r>
              <a:rPr lang="en-US" sz="500" dirty="0" smtClean="0"/>
              <a:t> Academy (DEN)</a:t>
            </a:r>
          </a:p>
          <a:p>
            <a:r>
              <a:rPr lang="en-US" sz="500" dirty="0" smtClean="0"/>
              <a:t>Lincoln </a:t>
            </a:r>
            <a:r>
              <a:rPr lang="en-US" sz="500" dirty="0" err="1" smtClean="0"/>
              <a:t>Univ</a:t>
            </a:r>
            <a:r>
              <a:rPr lang="en-US" sz="500" dirty="0" smtClean="0"/>
              <a:t> (NZL)</a:t>
            </a:r>
          </a:p>
          <a:p>
            <a:r>
              <a:rPr lang="en-US" sz="500" dirty="0" smtClean="0"/>
              <a:t>Lincoln Univ College (MAL)</a:t>
            </a:r>
          </a:p>
          <a:p>
            <a:r>
              <a:rPr lang="en-US" sz="500" dirty="0" err="1" smtClean="0"/>
              <a:t>Lipa</a:t>
            </a:r>
            <a:r>
              <a:rPr lang="en-US" sz="500" dirty="0" smtClean="0"/>
              <a:t> City College (PHL)</a:t>
            </a:r>
          </a:p>
          <a:p>
            <a:r>
              <a:rPr lang="en-US" sz="500" dirty="0" smtClean="0"/>
              <a:t>London School of Economics and Politics (UKM)</a:t>
            </a:r>
          </a:p>
          <a:p>
            <a:r>
              <a:rPr lang="en-US" sz="500" dirty="0" err="1" smtClean="0"/>
              <a:t>Luiss</a:t>
            </a:r>
            <a:r>
              <a:rPr lang="en-US" sz="500" dirty="0" smtClean="0"/>
              <a:t> Business School (ITA)</a:t>
            </a:r>
          </a:p>
          <a:p>
            <a:r>
              <a:rPr lang="en-US" sz="500" dirty="0" smtClean="0"/>
              <a:t>Lyceum of the Philippines Univ - </a:t>
            </a:r>
            <a:r>
              <a:rPr lang="en-US" sz="500" dirty="0" err="1" smtClean="0"/>
              <a:t>Batangas</a:t>
            </a:r>
            <a:r>
              <a:rPr lang="en-US" sz="500" dirty="0" smtClean="0"/>
              <a:t> (PHL)</a:t>
            </a:r>
          </a:p>
          <a:p>
            <a:r>
              <a:rPr lang="en-US" sz="500" dirty="0" smtClean="0"/>
              <a:t>Lyceum of the Philippines Univ - Cavite (PHL)</a:t>
            </a:r>
          </a:p>
          <a:p>
            <a:r>
              <a:rPr lang="en-US" sz="500" dirty="0" smtClean="0"/>
              <a:t>Lyceum of the Philippines Univ – Laguna (PHL)</a:t>
            </a:r>
          </a:p>
          <a:p>
            <a:r>
              <a:rPr lang="en-US" sz="500" dirty="0" smtClean="0"/>
              <a:t>Lyceum of the Philippines Univ – Manila (PHL)</a:t>
            </a:r>
          </a:p>
          <a:p>
            <a:r>
              <a:rPr lang="en-US" sz="500" dirty="0" smtClean="0"/>
              <a:t>Macau Univ of Science and Technology (CNA)</a:t>
            </a:r>
          </a:p>
          <a:p>
            <a:r>
              <a:rPr lang="en-US" sz="500" dirty="0" smtClean="0"/>
              <a:t>Malayan Colleges Laguna (PHL)</a:t>
            </a:r>
          </a:p>
          <a:p>
            <a:r>
              <a:rPr lang="en-US" sz="500" dirty="0" smtClean="0"/>
              <a:t>Manchester Metropolitan Univ (UKM)</a:t>
            </a:r>
          </a:p>
          <a:p>
            <a:r>
              <a:rPr lang="en-US" sz="500" dirty="0" smtClean="0"/>
              <a:t>Manuel S. </a:t>
            </a:r>
            <a:r>
              <a:rPr lang="en-US" sz="500" dirty="0" err="1" smtClean="0"/>
              <a:t>Enverga</a:t>
            </a:r>
            <a:r>
              <a:rPr lang="en-US" sz="500" dirty="0" smtClean="0"/>
              <a:t> Univ Foundation (PHL)</a:t>
            </a:r>
          </a:p>
          <a:p>
            <a:r>
              <a:rPr lang="en-US" sz="500" dirty="0" smtClean="0"/>
              <a:t>MBA ESG Paris (FRA)</a:t>
            </a:r>
          </a:p>
          <a:p>
            <a:r>
              <a:rPr lang="en-US" sz="500" dirty="0" smtClean="0"/>
              <a:t>MDIS (SNG)</a:t>
            </a:r>
          </a:p>
          <a:p>
            <a:r>
              <a:rPr lang="en-US" sz="500" dirty="0" err="1" smtClean="0"/>
              <a:t>Meio</a:t>
            </a:r>
            <a:r>
              <a:rPr lang="en-US" sz="500" dirty="0" smtClean="0"/>
              <a:t> Univ (JPN)</a:t>
            </a:r>
          </a:p>
          <a:p>
            <a:r>
              <a:rPr lang="en-US" sz="500" dirty="0" smtClean="0"/>
              <a:t>Milton Margai College of Education and Tech (SLN)</a:t>
            </a:r>
          </a:p>
          <a:p>
            <a:r>
              <a:rPr lang="en-US" sz="500" dirty="0" smtClean="0"/>
              <a:t>Mindanao State Univ (PHL)</a:t>
            </a:r>
          </a:p>
          <a:p>
            <a:r>
              <a:rPr lang="en-US" sz="500" dirty="0" smtClean="0"/>
              <a:t>MODUL Univ Vienna (AST)</a:t>
            </a:r>
          </a:p>
          <a:p>
            <a:r>
              <a:rPr lang="en-US" sz="500" dirty="0" smtClean="0"/>
              <a:t>Mount Saint Vincent Univ (CAN)</a:t>
            </a:r>
          </a:p>
          <a:p>
            <a:r>
              <a:rPr lang="en-US" sz="500" dirty="0" smtClean="0"/>
              <a:t>Munich </a:t>
            </a:r>
            <a:r>
              <a:rPr lang="en-US" sz="500" dirty="0" err="1" smtClean="0"/>
              <a:t>Univ</a:t>
            </a:r>
            <a:r>
              <a:rPr lang="en-US" sz="500" dirty="0" smtClean="0"/>
              <a:t> of Applied Sciences (GER)</a:t>
            </a:r>
          </a:p>
          <a:p>
            <a:r>
              <a:rPr lang="en-US" sz="500" dirty="0" smtClean="0"/>
              <a:t>Naga College Foundation (PHL)</a:t>
            </a:r>
          </a:p>
          <a:p>
            <a:r>
              <a:rPr lang="en-US" sz="500" dirty="0" err="1" smtClean="0"/>
              <a:t>Nanyang</a:t>
            </a:r>
            <a:r>
              <a:rPr lang="en-US" sz="500" dirty="0" smtClean="0"/>
              <a:t> Polytechnic (CNA)</a:t>
            </a:r>
          </a:p>
          <a:p>
            <a:r>
              <a:rPr lang="en-US" sz="500" dirty="0" smtClean="0"/>
              <a:t>National Kaohsiung Univ (TRC)</a:t>
            </a:r>
          </a:p>
          <a:p>
            <a:r>
              <a:rPr lang="en-US" sz="500" dirty="0" smtClean="0"/>
              <a:t>National Taiwan Normal </a:t>
            </a:r>
            <a:r>
              <a:rPr lang="en-US" sz="500" dirty="0" err="1" smtClean="0"/>
              <a:t>Univ</a:t>
            </a:r>
            <a:r>
              <a:rPr lang="en-US" sz="500" dirty="0" smtClean="0"/>
              <a:t> (TRC)</a:t>
            </a:r>
          </a:p>
          <a:p>
            <a:r>
              <a:rPr lang="en-US" sz="500" dirty="0" smtClean="0"/>
              <a:t>National Univ – Manila (PHL)</a:t>
            </a:r>
          </a:p>
          <a:p>
            <a:r>
              <a:rPr lang="en-US" sz="500" dirty="0" smtClean="0"/>
              <a:t>National Univ of Singapore (SNG)</a:t>
            </a:r>
          </a:p>
          <a:p>
            <a:r>
              <a:rPr lang="en-US" sz="500" dirty="0" err="1" smtClean="0"/>
              <a:t>Neoma</a:t>
            </a:r>
            <a:r>
              <a:rPr lang="en-US" sz="500" dirty="0" smtClean="0"/>
              <a:t> Business School (FRA)</a:t>
            </a:r>
          </a:p>
          <a:p>
            <a:r>
              <a:rPr lang="en-US" sz="500" dirty="0" smtClean="0"/>
              <a:t>New Economic School (RUS)</a:t>
            </a:r>
          </a:p>
          <a:p>
            <a:r>
              <a:rPr lang="en-US" sz="500" dirty="0" err="1" smtClean="0"/>
              <a:t>Ngee</a:t>
            </a:r>
            <a:r>
              <a:rPr lang="en-US" sz="500" dirty="0" smtClean="0"/>
              <a:t> Ann Polytechnic (SNG)</a:t>
            </a:r>
          </a:p>
          <a:p>
            <a:r>
              <a:rPr lang="en-US" sz="500" dirty="0" smtClean="0"/>
              <a:t>NHTV Breda Univ of Applied Sciences (NTH)</a:t>
            </a:r>
          </a:p>
          <a:p>
            <a:r>
              <a:rPr lang="en-US" sz="500" dirty="0" smtClean="0"/>
              <a:t>Niagara College (CAN)</a:t>
            </a:r>
          </a:p>
          <a:p>
            <a:r>
              <a:rPr lang="en-US" sz="500" dirty="0" smtClean="0"/>
              <a:t>Ningbo Polytechnic (CNA)</a:t>
            </a:r>
          </a:p>
          <a:p>
            <a:r>
              <a:rPr lang="en-US" sz="500" dirty="0" smtClean="0"/>
              <a:t>Northeast Forest Univ (CNA)</a:t>
            </a:r>
          </a:p>
          <a:p>
            <a:r>
              <a:rPr lang="en-US" sz="500" dirty="0" smtClean="0"/>
              <a:t>Northpoint Academy for Culinary Arts (PHL)</a:t>
            </a:r>
          </a:p>
          <a:p>
            <a:r>
              <a:rPr lang="en-US" sz="500" dirty="0" smtClean="0"/>
              <a:t>Northern Iloilo Polytechnic State College (PHL)</a:t>
            </a:r>
          </a:p>
          <a:p>
            <a:r>
              <a:rPr lang="en-US" sz="500" dirty="0" smtClean="0"/>
              <a:t>Northwest Samar State Univ (PHL)</a:t>
            </a:r>
          </a:p>
          <a:p>
            <a:r>
              <a:rPr lang="en-US" sz="500" dirty="0" smtClean="0"/>
              <a:t>Notre Dame of Midsayap College (PHL)</a:t>
            </a:r>
          </a:p>
          <a:p>
            <a:r>
              <a:rPr lang="en-US" sz="500" dirty="0" err="1" smtClean="0"/>
              <a:t>Nyenrode</a:t>
            </a:r>
            <a:r>
              <a:rPr lang="en-US" sz="500" dirty="0" smtClean="0"/>
              <a:t> Business Univ (NTH)</a:t>
            </a:r>
          </a:p>
          <a:p>
            <a:r>
              <a:rPr lang="en-US" sz="500" dirty="0" smtClean="0"/>
              <a:t>Oceanlink Institute Inc. (PHL)</a:t>
            </a:r>
          </a:p>
          <a:p>
            <a:r>
              <a:rPr lang="en-US" sz="500" dirty="0" smtClean="0"/>
              <a:t>Orebro Univ (SWE)</a:t>
            </a:r>
          </a:p>
          <a:p>
            <a:r>
              <a:rPr lang="en-US" sz="500" dirty="0" err="1" smtClean="0"/>
              <a:t>Otago</a:t>
            </a:r>
            <a:r>
              <a:rPr lang="en-US" sz="500" dirty="0" smtClean="0"/>
              <a:t> Polytechnic (NZL)</a:t>
            </a:r>
          </a:p>
          <a:p>
            <a:r>
              <a:rPr lang="en-US" sz="500" dirty="0" smtClean="0"/>
              <a:t>Oxford Brookes Univ (UKM)</a:t>
            </a:r>
          </a:p>
          <a:p>
            <a:r>
              <a:rPr lang="en-US" sz="500" dirty="0" err="1" smtClean="0"/>
              <a:t>Ozyegin</a:t>
            </a:r>
            <a:r>
              <a:rPr lang="en-US" sz="500" dirty="0" smtClean="0"/>
              <a:t> Univ (TUR)</a:t>
            </a:r>
          </a:p>
          <a:p>
            <a:r>
              <a:rPr lang="en-US" sz="500" dirty="0" smtClean="0"/>
              <a:t>Philippine Christian Univ (PHL)</a:t>
            </a:r>
          </a:p>
          <a:p>
            <a:r>
              <a:rPr lang="en-US" sz="500" dirty="0" smtClean="0"/>
              <a:t>Philippine Women’s University (PHL)</a:t>
            </a:r>
          </a:p>
          <a:p>
            <a:r>
              <a:rPr lang="en-US" sz="500" dirty="0" smtClean="0"/>
              <a:t>Plymouth Univ (UKM)</a:t>
            </a:r>
          </a:p>
          <a:p>
            <a:r>
              <a:rPr lang="en-US" sz="500" dirty="0" err="1" smtClean="0"/>
              <a:t>Podomoro</a:t>
            </a:r>
            <a:r>
              <a:rPr lang="en-US" sz="500" dirty="0" smtClean="0"/>
              <a:t> Univ (INS)</a:t>
            </a:r>
          </a:p>
          <a:p>
            <a:r>
              <a:rPr lang="en-US" sz="500" dirty="0" smtClean="0"/>
              <a:t>Polytechnic Institute of </a:t>
            </a:r>
            <a:r>
              <a:rPr lang="en-US" sz="500" dirty="0" err="1" smtClean="0"/>
              <a:t>Viseu</a:t>
            </a:r>
            <a:r>
              <a:rPr lang="en-US" sz="500" dirty="0" smtClean="0"/>
              <a:t> (POR)</a:t>
            </a:r>
          </a:p>
          <a:p>
            <a:r>
              <a:rPr lang="en-US" sz="500" dirty="0" smtClean="0"/>
              <a:t>Polytechnic Univ of the Philippines (PHL)</a:t>
            </a:r>
          </a:p>
          <a:p>
            <a:r>
              <a:rPr lang="en-US" sz="500" dirty="0" smtClean="0"/>
              <a:t>Prestige Institute of Mgmt (IND)</a:t>
            </a:r>
          </a:p>
          <a:p>
            <a:r>
              <a:rPr lang="en-US" sz="500" dirty="0" smtClean="0"/>
              <a:t>Prince Sultan Univ (SAB)</a:t>
            </a:r>
          </a:p>
          <a:p>
            <a:r>
              <a:rPr lang="en-US" sz="500" dirty="0" smtClean="0"/>
              <a:t>Private Hotel School (SAF)</a:t>
            </a:r>
          </a:p>
          <a:p>
            <a:r>
              <a:rPr lang="en-US" sz="500" dirty="0" smtClean="0"/>
              <a:t>Professional Electronics Institute (PHL)</a:t>
            </a:r>
          </a:p>
          <a:p>
            <a:r>
              <a:rPr lang="en-US" sz="500" dirty="0" err="1"/>
              <a:t>Pujiang</a:t>
            </a:r>
            <a:r>
              <a:rPr lang="en-US" sz="500" dirty="0"/>
              <a:t> Institute of Nanjing Tech </a:t>
            </a:r>
            <a:r>
              <a:rPr lang="en-US" sz="500" dirty="0" err="1"/>
              <a:t>Univ</a:t>
            </a:r>
            <a:r>
              <a:rPr lang="en-US" sz="500" dirty="0"/>
              <a:t> (CNA</a:t>
            </a:r>
            <a:r>
              <a:rPr lang="en-US" sz="500" dirty="0" smtClean="0"/>
              <a:t>)</a:t>
            </a:r>
          </a:p>
          <a:p>
            <a:r>
              <a:rPr lang="en-US" sz="500" dirty="0"/>
              <a:t>Qingdao </a:t>
            </a:r>
            <a:r>
              <a:rPr lang="en-US" sz="500" dirty="0" smtClean="0"/>
              <a:t>Voc. and Tech </a:t>
            </a:r>
            <a:r>
              <a:rPr lang="en-US" sz="500" dirty="0"/>
              <a:t>College of Hotel </a:t>
            </a:r>
            <a:r>
              <a:rPr lang="en-US" sz="500" dirty="0" smtClean="0"/>
              <a:t>Mgt </a:t>
            </a:r>
            <a:r>
              <a:rPr lang="en-US" sz="500" dirty="0"/>
              <a:t>(CNA)</a:t>
            </a:r>
            <a:endParaRPr lang="en-US" sz="500" dirty="0" smtClean="0"/>
          </a:p>
          <a:p>
            <a:r>
              <a:rPr lang="en-US" sz="500" dirty="0" smtClean="0"/>
              <a:t>Ramon </a:t>
            </a:r>
            <a:r>
              <a:rPr lang="en-US" sz="500" dirty="0" err="1" smtClean="0"/>
              <a:t>Llull</a:t>
            </a:r>
            <a:r>
              <a:rPr lang="en-US" sz="500" dirty="0" smtClean="0"/>
              <a:t> Univ (SPA)</a:t>
            </a:r>
          </a:p>
          <a:p>
            <a:r>
              <a:rPr lang="en-US" sz="500" dirty="0" smtClean="0"/>
              <a:t>RCU Maria Christina (SPA)</a:t>
            </a:r>
          </a:p>
          <a:p>
            <a:r>
              <a:rPr lang="en-US" sz="500" dirty="0" err="1" smtClean="0"/>
              <a:t>Ritsumeikan</a:t>
            </a:r>
            <a:r>
              <a:rPr lang="en-US" sz="500" dirty="0" smtClean="0"/>
              <a:t> Asia Pacific </a:t>
            </a:r>
            <a:r>
              <a:rPr lang="en-US" sz="500" dirty="0" err="1" smtClean="0"/>
              <a:t>Univ</a:t>
            </a:r>
            <a:r>
              <a:rPr lang="en-US" sz="500" dirty="0" smtClean="0"/>
              <a:t> (JPN) </a:t>
            </a:r>
          </a:p>
          <a:p>
            <a:r>
              <a:rPr lang="en-US" sz="500" dirty="0" smtClean="0"/>
              <a:t>Ryerson Univ (CAN)</a:t>
            </a:r>
          </a:p>
          <a:p>
            <a:r>
              <a:rPr lang="en-US" sz="500" dirty="0" smtClean="0"/>
              <a:t>Saint Louis University (PHL)</a:t>
            </a:r>
          </a:p>
          <a:p>
            <a:r>
              <a:rPr lang="en-US" sz="500" dirty="0" smtClean="0"/>
              <a:t>Saint Mary’s Univ (PHL)</a:t>
            </a:r>
          </a:p>
          <a:p>
            <a:r>
              <a:rPr lang="en-US" sz="500" dirty="0" smtClean="0"/>
              <a:t>San Juan de Dios Educational Foundation (PHL)</a:t>
            </a:r>
          </a:p>
          <a:p>
            <a:r>
              <a:rPr lang="en-US" sz="500" dirty="0" err="1" smtClean="0"/>
              <a:t>Sant</a:t>
            </a:r>
            <a:r>
              <a:rPr lang="en-US" sz="500" dirty="0" smtClean="0"/>
              <a:t> Pol Hotel School (SPA)</a:t>
            </a:r>
          </a:p>
          <a:p>
            <a:r>
              <a:rPr lang="en-US" sz="500" dirty="0" err="1" smtClean="0"/>
              <a:t>Sanya</a:t>
            </a:r>
            <a:r>
              <a:rPr lang="en-US" sz="500" dirty="0" smtClean="0"/>
              <a:t> </a:t>
            </a:r>
            <a:r>
              <a:rPr lang="en-US" sz="500" dirty="0" err="1" smtClean="0"/>
              <a:t>Univ</a:t>
            </a:r>
            <a:r>
              <a:rPr lang="en-US" sz="500" dirty="0" smtClean="0"/>
              <a:t> (CNA)</a:t>
            </a:r>
          </a:p>
          <a:p>
            <a:r>
              <a:rPr lang="en-US" sz="500" dirty="0" err="1" smtClean="0"/>
              <a:t>Saxion</a:t>
            </a:r>
            <a:r>
              <a:rPr lang="en-US" sz="500" dirty="0" smtClean="0"/>
              <a:t> Univ of Applied Sciences (NTH)</a:t>
            </a:r>
          </a:p>
          <a:p>
            <a:r>
              <a:rPr lang="en-US" sz="500" dirty="0" err="1" smtClean="0"/>
              <a:t>Schweizerische</a:t>
            </a:r>
            <a:r>
              <a:rPr lang="en-US" sz="500" dirty="0" smtClean="0"/>
              <a:t> </a:t>
            </a:r>
            <a:r>
              <a:rPr lang="en-US" sz="500" dirty="0" err="1" smtClean="0"/>
              <a:t>Hotelfachschule</a:t>
            </a:r>
            <a:r>
              <a:rPr lang="en-US" sz="500" dirty="0" smtClean="0"/>
              <a:t> Luzern SHL (SWI)</a:t>
            </a:r>
          </a:p>
          <a:p>
            <a:r>
              <a:rPr lang="en-US" sz="500" dirty="0" err="1" smtClean="0"/>
              <a:t>Sejong</a:t>
            </a:r>
            <a:r>
              <a:rPr lang="en-US" sz="500" dirty="0" smtClean="0"/>
              <a:t> </a:t>
            </a:r>
            <a:r>
              <a:rPr lang="en-US" sz="500" dirty="0" err="1" smtClean="0"/>
              <a:t>Univ</a:t>
            </a:r>
            <a:r>
              <a:rPr lang="en-US" sz="500" dirty="0" smtClean="0"/>
              <a:t> (KRS)</a:t>
            </a:r>
          </a:p>
          <a:p>
            <a:r>
              <a:rPr lang="en-US" sz="500" dirty="0" smtClean="0"/>
              <a:t>Selkirk College (CAN)</a:t>
            </a:r>
          </a:p>
          <a:p>
            <a:r>
              <a:rPr lang="en-US" sz="500" dirty="0" smtClean="0"/>
              <a:t>Shanghai Business School (CNA)</a:t>
            </a:r>
          </a:p>
          <a:p>
            <a:r>
              <a:rPr lang="en-US" sz="500" dirty="0"/>
              <a:t>Shanghai Institute of Tourism (CNA</a:t>
            </a:r>
            <a:r>
              <a:rPr lang="en-US" sz="500" dirty="0" smtClean="0"/>
              <a:t>)</a:t>
            </a:r>
          </a:p>
          <a:p>
            <a:r>
              <a:rPr lang="en-US" sz="500" dirty="0"/>
              <a:t>Shanghai Trade Union Polytechnic (CNA)</a:t>
            </a:r>
          </a:p>
          <a:p>
            <a:r>
              <a:rPr lang="en-US" sz="500" dirty="0"/>
              <a:t>Shanghai </a:t>
            </a:r>
            <a:r>
              <a:rPr lang="en-US" sz="500" dirty="0" err="1"/>
              <a:t>Univ</a:t>
            </a:r>
            <a:r>
              <a:rPr lang="en-US" sz="500" dirty="0"/>
              <a:t> of Engineering Sciences (CNA)</a:t>
            </a:r>
            <a:endParaRPr lang="en-US" sz="500" dirty="0" smtClean="0"/>
          </a:p>
          <a:p>
            <a:r>
              <a:rPr lang="en-US" sz="500" dirty="0" smtClean="0"/>
              <a:t>SHATEC (SNG)</a:t>
            </a:r>
          </a:p>
          <a:p>
            <a:r>
              <a:rPr lang="en-US" sz="500" dirty="0" smtClean="0"/>
              <a:t>Shannon College (IRE)</a:t>
            </a:r>
          </a:p>
          <a:p>
            <a:r>
              <a:rPr lang="en-US" sz="500" dirty="0" smtClean="0"/>
              <a:t>Sheffield Hallam Univ (UKM)</a:t>
            </a:r>
          </a:p>
          <a:p>
            <a:r>
              <a:rPr lang="en-US" sz="500" dirty="0"/>
              <a:t>Sichuan University (CNA)</a:t>
            </a:r>
          </a:p>
          <a:p>
            <a:r>
              <a:rPr lang="en-US" sz="500" dirty="0" err="1" smtClean="0"/>
              <a:t>Skema</a:t>
            </a:r>
            <a:r>
              <a:rPr lang="en-US" sz="500" dirty="0" smtClean="0"/>
              <a:t> Business School (FRA)</a:t>
            </a:r>
          </a:p>
          <a:p>
            <a:r>
              <a:rPr lang="en-US" sz="500" dirty="0" smtClean="0"/>
              <a:t>Sofia Univ (BUL)</a:t>
            </a:r>
          </a:p>
          <a:p>
            <a:r>
              <a:rPr lang="en-US" sz="500" dirty="0" smtClean="0"/>
              <a:t>Southfield Foreign Univ (PHL)</a:t>
            </a:r>
          </a:p>
          <a:p>
            <a:r>
              <a:rPr lang="en-US" sz="500" dirty="0" smtClean="0"/>
              <a:t>St Dominic College of Asia (PHL)</a:t>
            </a:r>
          </a:p>
          <a:p>
            <a:r>
              <a:rPr lang="en-US" sz="500" dirty="0" smtClean="0"/>
              <a:t>St Michael’s College of Laguna (PHL)</a:t>
            </a:r>
          </a:p>
          <a:p>
            <a:r>
              <a:rPr lang="en-US" sz="500" dirty="0" smtClean="0"/>
              <a:t>Stenden Univ (NTH)</a:t>
            </a:r>
          </a:p>
          <a:p>
            <a:r>
              <a:rPr lang="en-US" sz="500" dirty="0" smtClean="0"/>
              <a:t>Stenden Univ Qatar (QAT)</a:t>
            </a:r>
          </a:p>
          <a:p>
            <a:r>
              <a:rPr lang="en-US" sz="500" dirty="0" smtClean="0"/>
              <a:t>Strathmore Univ (KEN)</a:t>
            </a:r>
          </a:p>
          <a:p>
            <a:r>
              <a:rPr lang="en-US" sz="500" dirty="0" smtClean="0"/>
              <a:t>Sun </a:t>
            </a:r>
            <a:r>
              <a:rPr lang="en-US" sz="500" dirty="0" err="1" smtClean="0"/>
              <a:t>Yat-Sen</a:t>
            </a:r>
            <a:r>
              <a:rPr lang="en-US" sz="500" dirty="0" smtClean="0"/>
              <a:t> Univ (CNA)</a:t>
            </a:r>
          </a:p>
          <a:p>
            <a:r>
              <a:rPr lang="en-US" sz="500" dirty="0" err="1" smtClean="0"/>
              <a:t>Surigao</a:t>
            </a:r>
            <a:r>
              <a:rPr lang="en-US" sz="500" dirty="0" smtClean="0"/>
              <a:t> State College of Technology (PHL)</a:t>
            </a:r>
          </a:p>
          <a:p>
            <a:r>
              <a:rPr lang="en-US" sz="500" dirty="0" smtClean="0"/>
              <a:t>Swiss Institute of Management (SWI)</a:t>
            </a:r>
          </a:p>
          <a:p>
            <a:r>
              <a:rPr lang="en-US" sz="500" dirty="0" err="1" smtClean="0"/>
              <a:t>Tamkang</a:t>
            </a:r>
            <a:r>
              <a:rPr lang="en-US" sz="500" dirty="0" smtClean="0"/>
              <a:t> Univ (TRC)</a:t>
            </a:r>
          </a:p>
          <a:p>
            <a:r>
              <a:rPr lang="en-US" sz="500" dirty="0"/>
              <a:t>Tangshan Normal </a:t>
            </a:r>
            <a:r>
              <a:rPr lang="en-US" sz="500" dirty="0" err="1"/>
              <a:t>Univ</a:t>
            </a:r>
            <a:r>
              <a:rPr lang="en-US" sz="500" dirty="0"/>
              <a:t> (CNA)</a:t>
            </a:r>
            <a:endParaRPr lang="en-US" sz="500" dirty="0" smtClean="0"/>
          </a:p>
          <a:p>
            <a:r>
              <a:rPr lang="en-US" sz="500" dirty="0" smtClean="0"/>
              <a:t>Taylor’s Univ (MAL)</a:t>
            </a:r>
          </a:p>
          <a:p>
            <a:r>
              <a:rPr lang="en-US" sz="500" dirty="0" smtClean="0"/>
              <a:t>Technological &amp; Higher Education </a:t>
            </a:r>
            <a:r>
              <a:rPr lang="en-US" sz="500" dirty="0" err="1" smtClean="0"/>
              <a:t>Inst</a:t>
            </a:r>
            <a:r>
              <a:rPr lang="en-US" sz="500" dirty="0" smtClean="0"/>
              <a:t> Hong Kong (CNA)</a:t>
            </a:r>
          </a:p>
          <a:p>
            <a:r>
              <a:rPr lang="en-US" sz="500" dirty="0" err="1" smtClean="0"/>
              <a:t>Temasek</a:t>
            </a:r>
            <a:r>
              <a:rPr lang="en-US" sz="500" dirty="0" smtClean="0"/>
              <a:t> Polytechnic (SNG) </a:t>
            </a:r>
          </a:p>
          <a:p>
            <a:r>
              <a:rPr lang="en-US" sz="500" dirty="0" err="1" smtClean="0"/>
              <a:t>Terenga</a:t>
            </a:r>
            <a:r>
              <a:rPr lang="en-US" sz="500" dirty="0" smtClean="0"/>
              <a:t> Intl Hospitality &amp; Culinary Arts Academy (NIG)</a:t>
            </a:r>
          </a:p>
          <a:p>
            <a:r>
              <a:rPr lang="en-US" sz="500" dirty="0" smtClean="0"/>
              <a:t>The College of Hotel Management (SRB)</a:t>
            </a:r>
          </a:p>
          <a:p>
            <a:r>
              <a:rPr lang="en-US" sz="500" dirty="0" smtClean="0"/>
              <a:t>The Hotel School Sydney (AUS)</a:t>
            </a:r>
          </a:p>
          <a:p>
            <a:r>
              <a:rPr lang="en-US" sz="500" dirty="0" smtClean="0"/>
              <a:t>THINK Education (AUS)</a:t>
            </a:r>
          </a:p>
          <a:p>
            <a:r>
              <a:rPr lang="en-US" sz="500" dirty="0" smtClean="0"/>
              <a:t>Tianjin Foreign Studies Univ (CNA) </a:t>
            </a:r>
          </a:p>
          <a:p>
            <a:r>
              <a:rPr lang="en-US" sz="500" dirty="0" err="1" smtClean="0"/>
              <a:t>Touro</a:t>
            </a:r>
            <a:r>
              <a:rPr lang="en-US" sz="500" dirty="0" smtClean="0"/>
              <a:t> College Berlin (GER)</a:t>
            </a:r>
          </a:p>
          <a:p>
            <a:r>
              <a:rPr lang="en-US" sz="500" dirty="0" err="1" smtClean="0"/>
              <a:t>Treston</a:t>
            </a:r>
            <a:r>
              <a:rPr lang="en-US" sz="500" dirty="0" smtClean="0"/>
              <a:t> Intl College (PHL)</a:t>
            </a:r>
          </a:p>
          <a:p>
            <a:r>
              <a:rPr lang="en-US" sz="500" dirty="0" smtClean="0"/>
              <a:t>Trinity College Dublin (IRE(</a:t>
            </a:r>
          </a:p>
          <a:p>
            <a:r>
              <a:rPr lang="en-US" sz="500" dirty="0" smtClean="0"/>
              <a:t>Trinity Univ of Asia (PHL)</a:t>
            </a:r>
          </a:p>
          <a:p>
            <a:r>
              <a:rPr lang="en-US" sz="500" dirty="0" smtClean="0"/>
              <a:t>Univ College Northern Denmark (DEN)</a:t>
            </a:r>
          </a:p>
          <a:p>
            <a:r>
              <a:rPr lang="en-US" sz="500" dirty="0" err="1" smtClean="0"/>
              <a:t>Univ</a:t>
            </a:r>
            <a:r>
              <a:rPr lang="en-US" sz="500" dirty="0" smtClean="0"/>
              <a:t> of Amsterdam (NTH)</a:t>
            </a:r>
          </a:p>
          <a:p>
            <a:r>
              <a:rPr lang="en-US" sz="500" dirty="0" err="1" smtClean="0"/>
              <a:t>Univ</a:t>
            </a:r>
            <a:r>
              <a:rPr lang="en-US" sz="500" dirty="0" smtClean="0"/>
              <a:t> of Angers (FRA)</a:t>
            </a:r>
          </a:p>
          <a:p>
            <a:r>
              <a:rPr lang="en-US" sz="500" dirty="0" smtClean="0"/>
              <a:t>Univ of Baguio (PHL)</a:t>
            </a:r>
          </a:p>
          <a:p>
            <a:r>
              <a:rPr lang="en-US" sz="500" dirty="0" err="1" smtClean="0"/>
              <a:t>Univ</a:t>
            </a:r>
            <a:r>
              <a:rPr lang="en-US" sz="500" dirty="0" smtClean="0"/>
              <a:t> of Belgrade (SRB)</a:t>
            </a:r>
          </a:p>
          <a:p>
            <a:r>
              <a:rPr lang="en-US" sz="500" dirty="0" smtClean="0"/>
              <a:t>Univ of Bologna (ITA)</a:t>
            </a:r>
          </a:p>
          <a:p>
            <a:r>
              <a:rPr lang="en-US" sz="500" dirty="0" smtClean="0"/>
              <a:t>Univ of Croatia (CRO)</a:t>
            </a:r>
          </a:p>
          <a:p>
            <a:r>
              <a:rPr lang="en-US" sz="500" dirty="0" err="1" smtClean="0"/>
              <a:t>Univ</a:t>
            </a:r>
            <a:r>
              <a:rPr lang="en-US" sz="500" dirty="0" smtClean="0"/>
              <a:t> of Derby (UKM)</a:t>
            </a:r>
          </a:p>
          <a:p>
            <a:r>
              <a:rPr lang="en-US" sz="500" dirty="0" smtClean="0"/>
              <a:t>Univ of Food Technologies (BUL)</a:t>
            </a:r>
          </a:p>
          <a:p>
            <a:r>
              <a:rPr lang="en-US" sz="500" dirty="0" smtClean="0"/>
              <a:t>Univ of Groningen (NTH)</a:t>
            </a:r>
          </a:p>
          <a:p>
            <a:r>
              <a:rPr lang="en-US" sz="500" dirty="0" smtClean="0"/>
              <a:t>Univ of Guelph (CAN)</a:t>
            </a:r>
          </a:p>
          <a:p>
            <a:r>
              <a:rPr lang="en-US" sz="500" dirty="0" smtClean="0"/>
              <a:t>Univ of Jordan (JOR)</a:t>
            </a:r>
          </a:p>
          <a:p>
            <a:r>
              <a:rPr lang="en-US" sz="500" dirty="0" smtClean="0"/>
              <a:t>Univ of Macau (CNA)</a:t>
            </a:r>
          </a:p>
          <a:p>
            <a:r>
              <a:rPr lang="en-US" sz="500" dirty="0" err="1" smtClean="0"/>
              <a:t>Univ</a:t>
            </a:r>
            <a:r>
              <a:rPr lang="en-US" sz="500" dirty="0" smtClean="0"/>
              <a:t> of Makati (PHL)</a:t>
            </a:r>
          </a:p>
          <a:p>
            <a:r>
              <a:rPr lang="en-US" sz="500" dirty="0" err="1" smtClean="0"/>
              <a:t>Univ</a:t>
            </a:r>
            <a:r>
              <a:rPr lang="en-US" sz="500" dirty="0" smtClean="0"/>
              <a:t> of Queensland (AUS)</a:t>
            </a:r>
          </a:p>
          <a:p>
            <a:r>
              <a:rPr lang="en-US" sz="500" dirty="0" smtClean="0"/>
              <a:t>Univ of Santo Tomas (PHL)</a:t>
            </a:r>
          </a:p>
          <a:p>
            <a:r>
              <a:rPr lang="en-US" sz="500" dirty="0" smtClean="0"/>
              <a:t>Univ of Surrey (UKM) </a:t>
            </a:r>
          </a:p>
          <a:p>
            <a:r>
              <a:rPr lang="en-US" sz="500" dirty="0" err="1" smtClean="0"/>
              <a:t>Univ</a:t>
            </a:r>
            <a:r>
              <a:rPr lang="en-US" sz="500" dirty="0" smtClean="0"/>
              <a:t> of Stavanger (NOR)</a:t>
            </a:r>
          </a:p>
          <a:p>
            <a:r>
              <a:rPr lang="en-US" sz="500" dirty="0" smtClean="0"/>
              <a:t>Univ of the Aegean (GRE)</a:t>
            </a:r>
          </a:p>
          <a:p>
            <a:r>
              <a:rPr lang="en-US" sz="500" dirty="0" err="1" smtClean="0"/>
              <a:t>Univ</a:t>
            </a:r>
            <a:r>
              <a:rPr lang="en-US" sz="500" dirty="0" smtClean="0"/>
              <a:t> of the Virgin Islands (VIS)</a:t>
            </a:r>
          </a:p>
          <a:p>
            <a:r>
              <a:rPr lang="en-US" sz="500" dirty="0" smtClean="0"/>
              <a:t>Univ of the West Indies (JAM)</a:t>
            </a:r>
          </a:p>
          <a:p>
            <a:r>
              <a:rPr lang="en-US" sz="500" dirty="0" smtClean="0"/>
              <a:t>Univ of Toronto (CAN)</a:t>
            </a:r>
          </a:p>
          <a:p>
            <a:r>
              <a:rPr lang="en-US" sz="500" dirty="0" smtClean="0"/>
              <a:t>Univ of West London (UKM)</a:t>
            </a:r>
          </a:p>
          <a:p>
            <a:r>
              <a:rPr lang="en-US" sz="500" dirty="0" err="1" smtClean="0"/>
              <a:t>Univ</a:t>
            </a:r>
            <a:r>
              <a:rPr lang="en-US" sz="500" dirty="0" smtClean="0"/>
              <a:t> of Western Sydney (AUS)</a:t>
            </a:r>
          </a:p>
          <a:p>
            <a:r>
              <a:rPr lang="en-US" sz="500" dirty="0" smtClean="0"/>
              <a:t>Univ </a:t>
            </a:r>
            <a:r>
              <a:rPr lang="en-US" sz="500" dirty="0" err="1" smtClean="0"/>
              <a:t>Sains</a:t>
            </a:r>
            <a:r>
              <a:rPr lang="en-US" sz="500" dirty="0" smtClean="0"/>
              <a:t> Malaysia (MAL)</a:t>
            </a:r>
          </a:p>
          <a:p>
            <a:r>
              <a:rPr lang="en-US" sz="500" dirty="0" smtClean="0"/>
              <a:t>Universidad de Deusto (SPA)</a:t>
            </a:r>
          </a:p>
          <a:p>
            <a:r>
              <a:rPr lang="en-US" sz="500" dirty="0" smtClean="0"/>
              <a:t>Universidad de Monterrey (MEX)</a:t>
            </a:r>
          </a:p>
          <a:p>
            <a:r>
              <a:rPr lang="en-US" sz="500" dirty="0"/>
              <a:t>Universidad </a:t>
            </a:r>
            <a:r>
              <a:rPr lang="en-US" sz="500" dirty="0" err="1"/>
              <a:t>Externado</a:t>
            </a:r>
            <a:r>
              <a:rPr lang="en-US" sz="500" dirty="0"/>
              <a:t> de Colombia (COL)</a:t>
            </a:r>
          </a:p>
          <a:p>
            <a:r>
              <a:rPr lang="en-US" sz="500" dirty="0" smtClean="0"/>
              <a:t>Universidad </a:t>
            </a:r>
            <a:r>
              <a:rPr lang="en-US" sz="500" dirty="0" err="1" smtClean="0"/>
              <a:t>Panamericana</a:t>
            </a:r>
            <a:r>
              <a:rPr lang="en-US" sz="500" dirty="0" smtClean="0"/>
              <a:t> (MEX)</a:t>
            </a:r>
          </a:p>
          <a:p>
            <a:r>
              <a:rPr lang="en-US" sz="500" dirty="0" smtClean="0"/>
              <a:t>Universidad San Francisco de Quito (ECU)</a:t>
            </a:r>
          </a:p>
          <a:p>
            <a:r>
              <a:rPr lang="en-US" sz="500" dirty="0" smtClean="0"/>
              <a:t>Universidad San Ignacio De Loyola (PER) </a:t>
            </a:r>
          </a:p>
          <a:p>
            <a:r>
              <a:rPr lang="en-US" sz="500" dirty="0" smtClean="0"/>
              <a:t>Universidad do Algarve (POR)</a:t>
            </a:r>
          </a:p>
          <a:p>
            <a:r>
              <a:rPr lang="en-US" sz="500" dirty="0" err="1"/>
              <a:t>Université</a:t>
            </a:r>
            <a:r>
              <a:rPr lang="en-US" sz="500" dirty="0"/>
              <a:t> Paris-Est </a:t>
            </a:r>
            <a:r>
              <a:rPr lang="en-US" sz="500" dirty="0" smtClean="0"/>
              <a:t>Marne (FRA)</a:t>
            </a:r>
          </a:p>
          <a:p>
            <a:r>
              <a:rPr lang="en-US" sz="500" dirty="0" smtClean="0"/>
              <a:t>Universiti Putra Malaysia (MAL)</a:t>
            </a:r>
          </a:p>
          <a:p>
            <a:r>
              <a:rPr lang="en-US" sz="500" dirty="0" smtClean="0"/>
              <a:t>UNLV Singapore (SNG)</a:t>
            </a:r>
          </a:p>
          <a:p>
            <a:r>
              <a:rPr lang="en-US" sz="500" dirty="0" smtClean="0"/>
              <a:t>Vancouver Community College (CAN)</a:t>
            </a:r>
          </a:p>
          <a:p>
            <a:r>
              <a:rPr lang="en-US" sz="500" dirty="0" smtClean="0"/>
              <a:t>Vancouver Island Univ (CAN)</a:t>
            </a:r>
          </a:p>
          <a:p>
            <a:r>
              <a:rPr lang="en-US" sz="500" dirty="0" err="1" smtClean="0"/>
              <a:t>Vatel</a:t>
            </a:r>
            <a:r>
              <a:rPr lang="en-US" sz="500" dirty="0" smtClean="0"/>
              <a:t> (SWI)</a:t>
            </a:r>
          </a:p>
          <a:p>
            <a:r>
              <a:rPr lang="en-US" sz="500" dirty="0" smtClean="0"/>
              <a:t>Vern Univ of Applied Sciences (CRO)</a:t>
            </a:r>
          </a:p>
          <a:p>
            <a:r>
              <a:rPr lang="en-US" sz="500" dirty="0" smtClean="0"/>
              <a:t>Victoria Univ (AUS)</a:t>
            </a:r>
          </a:p>
          <a:p>
            <a:r>
              <a:rPr lang="en-US" sz="500" dirty="0" smtClean="0"/>
              <a:t>Vienna Univ of Applied Sciences (AST)</a:t>
            </a:r>
          </a:p>
          <a:p>
            <a:r>
              <a:rPr lang="en-US" sz="500" dirty="0" err="1" smtClean="0"/>
              <a:t>Vilniaus</a:t>
            </a:r>
            <a:r>
              <a:rPr lang="en-US" sz="500" dirty="0" smtClean="0"/>
              <a:t> </a:t>
            </a:r>
            <a:r>
              <a:rPr lang="en-US" sz="500" dirty="0" err="1" smtClean="0"/>
              <a:t>Kolegija</a:t>
            </a:r>
            <a:r>
              <a:rPr lang="en-US" sz="500" dirty="0" smtClean="0"/>
              <a:t> (LIT)</a:t>
            </a:r>
          </a:p>
          <a:p>
            <a:r>
              <a:rPr lang="en-US" sz="500" dirty="0" err="1" smtClean="0"/>
              <a:t>Wavecrest</a:t>
            </a:r>
            <a:r>
              <a:rPr lang="en-US" sz="500" dirty="0" smtClean="0"/>
              <a:t> College of Hospitality (NIG)</a:t>
            </a:r>
          </a:p>
          <a:p>
            <a:r>
              <a:rPr lang="en-US" sz="500" dirty="0" smtClean="0"/>
              <a:t>West </a:t>
            </a:r>
            <a:r>
              <a:rPr lang="en-US" sz="500" dirty="0" err="1" smtClean="0"/>
              <a:t>Visayas</a:t>
            </a:r>
            <a:r>
              <a:rPr lang="en-US" sz="500" dirty="0" smtClean="0"/>
              <a:t> State Univ – </a:t>
            </a:r>
            <a:r>
              <a:rPr lang="en-US" sz="500" dirty="0" err="1" smtClean="0"/>
              <a:t>Lambunao</a:t>
            </a:r>
            <a:r>
              <a:rPr lang="en-US" sz="500" dirty="0" smtClean="0"/>
              <a:t> (PHL)</a:t>
            </a:r>
          </a:p>
          <a:p>
            <a:r>
              <a:rPr lang="en-US" sz="500" dirty="0" smtClean="0"/>
              <a:t>West </a:t>
            </a:r>
            <a:r>
              <a:rPr lang="en-US" sz="500" dirty="0" err="1" smtClean="0"/>
              <a:t>Visayas</a:t>
            </a:r>
            <a:r>
              <a:rPr lang="en-US" sz="500" dirty="0" smtClean="0"/>
              <a:t> State Univ – </a:t>
            </a:r>
            <a:r>
              <a:rPr lang="en-US" sz="500" dirty="0" err="1" smtClean="0"/>
              <a:t>Pototan</a:t>
            </a:r>
            <a:r>
              <a:rPr lang="en-US" sz="500" dirty="0" smtClean="0"/>
              <a:t> (PHL)</a:t>
            </a:r>
          </a:p>
          <a:p>
            <a:r>
              <a:rPr lang="en-US" sz="500" dirty="0" smtClean="0"/>
              <a:t>Western Philippines Univ (PHL)</a:t>
            </a:r>
          </a:p>
          <a:p>
            <a:r>
              <a:rPr lang="en-US" sz="500" dirty="0" smtClean="0"/>
              <a:t>Western Univ (CAN)</a:t>
            </a:r>
          </a:p>
          <a:p>
            <a:r>
              <a:rPr lang="en-US" sz="500" dirty="0" err="1" smtClean="0"/>
              <a:t>Whitireia</a:t>
            </a:r>
            <a:r>
              <a:rPr lang="en-US" sz="500" dirty="0" smtClean="0"/>
              <a:t> New Zealand (NZL)</a:t>
            </a:r>
          </a:p>
          <a:p>
            <a:r>
              <a:rPr lang="en-US" sz="500" dirty="0" smtClean="0"/>
              <a:t>William </a:t>
            </a:r>
            <a:r>
              <a:rPr lang="en-US" sz="500" dirty="0" err="1" smtClean="0"/>
              <a:t>Angliss</a:t>
            </a:r>
            <a:r>
              <a:rPr lang="en-US" sz="500" dirty="0" smtClean="0"/>
              <a:t> Institute (AUS)</a:t>
            </a:r>
          </a:p>
          <a:p>
            <a:r>
              <a:rPr lang="en-US" sz="500" dirty="0"/>
              <a:t>Wuhan Polytechnic </a:t>
            </a:r>
            <a:r>
              <a:rPr lang="en-US" sz="500" dirty="0" err="1"/>
              <a:t>Univ</a:t>
            </a:r>
            <a:r>
              <a:rPr lang="en-US" sz="500" dirty="0"/>
              <a:t> (CNA)</a:t>
            </a:r>
          </a:p>
          <a:p>
            <a:r>
              <a:rPr lang="en-US" sz="500" dirty="0" smtClean="0"/>
              <a:t>Wuhu </a:t>
            </a:r>
            <a:r>
              <a:rPr lang="en-US" sz="500" dirty="0"/>
              <a:t>Institute of Technology (CNA)</a:t>
            </a:r>
          </a:p>
          <a:p>
            <a:r>
              <a:rPr lang="en-US" sz="500" dirty="0" smtClean="0"/>
              <a:t>Yangzhou </a:t>
            </a:r>
            <a:r>
              <a:rPr lang="en-US" sz="500" dirty="0" err="1"/>
              <a:t>Univ</a:t>
            </a:r>
            <a:r>
              <a:rPr lang="en-US" sz="500" dirty="0"/>
              <a:t> Tourism &amp; Cuisine College (CNA)</a:t>
            </a:r>
          </a:p>
          <a:p>
            <a:r>
              <a:rPr lang="en-US" sz="500" dirty="0" err="1" smtClean="0"/>
              <a:t>Yasar</a:t>
            </a:r>
            <a:r>
              <a:rPr lang="en-US" sz="500" dirty="0" smtClean="0"/>
              <a:t> Univ (TUR)</a:t>
            </a:r>
          </a:p>
          <a:p>
            <a:r>
              <a:rPr lang="en-US" sz="500" dirty="0" smtClean="0"/>
              <a:t>Yeditepe Univ (TUR)</a:t>
            </a:r>
          </a:p>
          <a:p>
            <a:r>
              <a:rPr lang="en-US" sz="500" dirty="0" err="1" smtClean="0"/>
              <a:t>Yarmouk</a:t>
            </a:r>
            <a:r>
              <a:rPr lang="en-US" sz="500" dirty="0" smtClean="0"/>
              <a:t> Univ (JOR)</a:t>
            </a:r>
          </a:p>
          <a:p>
            <a:r>
              <a:rPr lang="en-US" sz="500" dirty="0" smtClean="0"/>
              <a:t>Zamboanga State College of Tech (PHL)</a:t>
            </a:r>
          </a:p>
          <a:p>
            <a:r>
              <a:rPr lang="en-US" sz="500" dirty="0"/>
              <a:t>Zhejiang Agriculture &amp; Forestry </a:t>
            </a:r>
            <a:r>
              <a:rPr lang="en-US" sz="500" dirty="0" err="1"/>
              <a:t>Univ</a:t>
            </a:r>
            <a:r>
              <a:rPr lang="en-US" sz="500" dirty="0"/>
              <a:t> (CNA</a:t>
            </a:r>
            <a:r>
              <a:rPr lang="en-US" sz="500" dirty="0" smtClean="0"/>
              <a:t>)</a:t>
            </a:r>
          </a:p>
          <a:p>
            <a:r>
              <a:rPr lang="en-US" sz="500" dirty="0"/>
              <a:t>Zhejiang </a:t>
            </a:r>
            <a:r>
              <a:rPr lang="en-US" sz="500" dirty="0" err="1"/>
              <a:t>Univ</a:t>
            </a:r>
            <a:r>
              <a:rPr lang="en-US" sz="500" dirty="0"/>
              <a:t> City College (CNA)</a:t>
            </a:r>
          </a:p>
          <a:p>
            <a:r>
              <a:rPr lang="en-US" sz="500" dirty="0" smtClean="0"/>
              <a:t>Zhejiang </a:t>
            </a:r>
            <a:r>
              <a:rPr lang="en-US" sz="500" dirty="0" err="1" smtClean="0"/>
              <a:t>Yuetiu</a:t>
            </a:r>
            <a:r>
              <a:rPr lang="en-US" sz="500" dirty="0" smtClean="0"/>
              <a:t> </a:t>
            </a:r>
            <a:r>
              <a:rPr lang="en-US" sz="500" dirty="0" err="1" smtClean="0"/>
              <a:t>Univ</a:t>
            </a:r>
            <a:r>
              <a:rPr lang="en-US" sz="500" dirty="0" smtClean="0"/>
              <a:t> (CNA) </a:t>
            </a:r>
          </a:p>
        </p:txBody>
      </p:sp>
    </p:spTree>
    <p:extLst>
      <p:ext uri="{BB962C8B-B14F-4D97-AF65-F5344CB8AC3E}">
        <p14:creationId xmlns:p14="http://schemas.microsoft.com/office/powerpoint/2010/main" val="35909036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32229" y="150039"/>
            <a:ext cx="8522027" cy="80650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4500"/>
              </a:lnSpc>
            </a:pPr>
            <a:r>
              <a:rPr lang="en-US" sz="3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What’s included in a SHARE Center membership?</a:t>
            </a:r>
            <a:r>
              <a:rPr lang="en-US" sz="2800" u="sng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2800" u="sng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 </a:t>
            </a:r>
            <a:r>
              <a:rPr lang="en-US" sz="3200" u="sng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Hotel and Tourism Data</a:t>
            </a: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 </a:t>
            </a:r>
            <a:endParaRPr lang="en-US" sz="2800" u="sng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8470" y="1512069"/>
            <a:ext cx="8070835" cy="3208082"/>
          </a:xfrm>
          <a:prstGeom prst="rect">
            <a:avLst/>
          </a:prstGeom>
          <a:noFill/>
          <a:ln cap="flat" algn="ctr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60375" indent="-460375">
              <a:spcBef>
                <a:spcPts val="1300"/>
              </a:spcBef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Hotel </a:t>
            </a:r>
            <a:r>
              <a:rPr lang="en-US" sz="2400" b="1" u="sng" dirty="0" smtClean="0">
                <a:latin typeface="Calibri" pitchFamily="34" charset="0"/>
                <a:cs typeface="Calibri" pitchFamily="34" charset="0"/>
              </a:rPr>
              <a:t>Performance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(Occupancy, ADR, </a:t>
            </a:r>
            <a:r>
              <a:rPr lang="en-US" sz="2400" b="1" dirty="0" err="1" smtClean="0">
                <a:latin typeface="Calibri" pitchFamily="34" charset="0"/>
                <a:cs typeface="Calibri" pitchFamily="34" charset="0"/>
              </a:rPr>
              <a:t>RevPAR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) data</a:t>
            </a:r>
          </a:p>
          <a:p>
            <a:pPr marL="460375" indent="-460375">
              <a:spcBef>
                <a:spcPts val="1300"/>
              </a:spcBef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Hotel Profit &amp; Loss (</a:t>
            </a:r>
            <a:r>
              <a:rPr lang="en-US" sz="2400" b="1" u="sng" dirty="0" smtClean="0">
                <a:latin typeface="Calibri" pitchFamily="34" charset="0"/>
                <a:cs typeface="Calibri" pitchFamily="34" charset="0"/>
              </a:rPr>
              <a:t>accounting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/profitability) data</a:t>
            </a:r>
          </a:p>
          <a:p>
            <a:pPr marL="460375" indent="-460375">
              <a:spcBef>
                <a:spcPts val="1300"/>
              </a:spcBef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Hotel Pipeline &amp; Supply (</a:t>
            </a:r>
            <a:r>
              <a:rPr lang="en-US" sz="2400" b="1" u="sng" dirty="0" smtClean="0">
                <a:latin typeface="Calibri" pitchFamily="34" charset="0"/>
                <a:cs typeface="Calibri" pitchFamily="34" charset="0"/>
              </a:rPr>
              <a:t>development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) data</a:t>
            </a:r>
          </a:p>
          <a:p>
            <a:pPr marL="460375" indent="-460375">
              <a:spcBef>
                <a:spcPts val="1300"/>
              </a:spcBef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User-defined Destination/</a:t>
            </a:r>
            <a:r>
              <a:rPr lang="en-US" sz="2400" b="1" u="sng" dirty="0" smtClean="0">
                <a:latin typeface="Calibri" pitchFamily="34" charset="0"/>
                <a:cs typeface="Calibri" pitchFamily="34" charset="0"/>
              </a:rPr>
              <a:t>Tourism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reports</a:t>
            </a:r>
          </a:p>
          <a:p>
            <a:pPr marL="460375" indent="-460375">
              <a:spcBef>
                <a:spcPts val="1300"/>
              </a:spcBef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Hotel Census data (attribute information)</a:t>
            </a:r>
          </a:p>
          <a:p>
            <a:pPr marL="460375" indent="-460375">
              <a:spcBef>
                <a:spcPts val="1300"/>
              </a:spcBef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Hotel Company information</a:t>
            </a:r>
          </a:p>
          <a:p>
            <a:pPr marL="460375" indent="-460375">
              <a:spcBef>
                <a:spcPts val="1300"/>
              </a:spcBef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Property &amp; Room Counts</a:t>
            </a:r>
          </a:p>
          <a:p>
            <a:pPr marL="460375" indent="-460375">
              <a:spcBef>
                <a:spcPts val="1300"/>
              </a:spcBef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Forecast reports</a:t>
            </a:r>
          </a:p>
          <a:p>
            <a:pPr marL="460375" indent="-460375">
              <a:spcBef>
                <a:spcPts val="1000"/>
              </a:spcBef>
            </a:pPr>
            <a:r>
              <a:rPr lang="en-US" sz="2400" b="1" dirty="0">
                <a:latin typeface="Calibri" pitchFamily="34" charset="0"/>
                <a:cs typeface="Calibri" pitchFamily="34" charset="0"/>
              </a:rPr>
              <a:t>Hotel Sales Transaction data</a:t>
            </a:r>
          </a:p>
          <a:p>
            <a:pPr marL="460375" indent="-460375">
              <a:spcBef>
                <a:spcPts val="1000"/>
              </a:spcBef>
            </a:pPr>
            <a:endParaRPr lang="en-US" sz="2200" b="1" dirty="0" smtClean="0">
              <a:latin typeface="Calibri" pitchFamily="34" charset="0"/>
              <a:cs typeface="Calibri" pitchFamily="34" charset="0"/>
            </a:endParaRPr>
          </a:p>
          <a:p>
            <a:pPr marL="460375" indent="-460375">
              <a:spcBef>
                <a:spcPts val="1000"/>
              </a:spcBef>
            </a:pPr>
            <a:endParaRPr lang="en-US" sz="2400" b="1" dirty="0" smtClean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12230" y="212334"/>
            <a:ext cx="8195083" cy="72969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And in addition to Data …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885873"/>
            <a:ext cx="8361282" cy="4520951"/>
          </a:xfrm>
          <a:prstGeom prst="rect">
            <a:avLst/>
          </a:prstGeom>
          <a:noFill/>
          <a:ln cap="flat" algn="ctr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60375" indent="-460375">
              <a:spcBef>
                <a:spcPts val="1100"/>
              </a:spcBef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Training programs with supporting material (applications)</a:t>
            </a:r>
          </a:p>
          <a:p>
            <a:pPr marL="460375" indent="-460375">
              <a:spcBef>
                <a:spcPts val="1100"/>
              </a:spcBef>
            </a:pPr>
            <a:r>
              <a:rPr lang="en-US" sz="2400" b="1" u="sng" dirty="0" smtClean="0">
                <a:latin typeface="Calibri" pitchFamily="34" charset="0"/>
                <a:cs typeface="Calibri" pitchFamily="34" charset="0"/>
              </a:rPr>
              <a:t>Research related support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– collaboration, special data requests, help merging/correlating third party data</a:t>
            </a:r>
          </a:p>
          <a:p>
            <a:pPr marL="460375" indent="-460375">
              <a:spcBef>
                <a:spcPts val="1100"/>
              </a:spcBef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Access to articles – HotelNewsNow.com our sister company</a:t>
            </a:r>
          </a:p>
          <a:p>
            <a:pPr marL="460375" indent="-460375">
              <a:spcBef>
                <a:spcPts val="1100"/>
              </a:spcBef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Global Industry publications – country, continent, cities</a:t>
            </a:r>
          </a:p>
          <a:p>
            <a:pPr marL="460375" indent="-460375">
              <a:spcBef>
                <a:spcPts val="1100"/>
              </a:spcBef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Speaker support for Deans, Directors and Department Heads</a:t>
            </a:r>
          </a:p>
          <a:p>
            <a:pPr marL="460375" indent="-460375">
              <a:spcBef>
                <a:spcPts val="1100"/>
              </a:spcBef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Sample reports and hotel industry reference information </a:t>
            </a:r>
          </a:p>
          <a:p>
            <a:pPr marL="460375" indent="-460375">
              <a:spcBef>
                <a:spcPts val="1100"/>
              </a:spcBef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Student competitions</a:t>
            </a:r>
          </a:p>
          <a:p>
            <a:pPr marL="460375" indent="-460375">
              <a:spcBef>
                <a:spcPts val="1100"/>
              </a:spcBef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Webinars 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for faculty or students</a:t>
            </a:r>
          </a:p>
          <a:p>
            <a:pPr marL="460375" indent="-460375">
              <a:spcBef>
                <a:spcPts val="1100"/>
              </a:spcBef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Educator forums connecting academia with industry</a:t>
            </a:r>
          </a:p>
          <a:p>
            <a:pPr marL="460375" indent="-460375">
              <a:spcBef>
                <a:spcPts val="1100"/>
              </a:spcBef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Online community</a:t>
            </a:r>
            <a:br>
              <a:rPr lang="en-US" sz="2400" b="1" dirty="0" smtClean="0">
                <a:latin typeface="Calibri" pitchFamily="34" charset="0"/>
                <a:cs typeface="Calibri" pitchFamily="34" charset="0"/>
              </a:rPr>
            </a:br>
            <a:endParaRPr lang="en-US" sz="2000" b="1" dirty="0" smtClean="0">
              <a:latin typeface="Calibri" pitchFamily="34" charset="0"/>
              <a:cs typeface="Calibri" pitchFamily="34" charset="0"/>
            </a:endParaRPr>
          </a:p>
          <a:p>
            <a:pPr marL="460375" indent="-460375">
              <a:spcBef>
                <a:spcPts val="1800"/>
              </a:spcBef>
            </a:pPr>
            <a:endParaRPr lang="en-US" sz="2400" b="1" dirty="0" smtClean="0">
              <a:latin typeface="Calibri" pitchFamily="34" charset="0"/>
              <a:cs typeface="Calibri" pitchFamily="34" charset="0"/>
            </a:endParaRPr>
          </a:p>
          <a:p>
            <a:pPr marL="460375" indent="-460375">
              <a:spcBef>
                <a:spcPts val="2400"/>
              </a:spcBef>
              <a:buNone/>
            </a:pPr>
            <a:endParaRPr lang="en-US" sz="2400" b="1" dirty="0" smtClean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49047" y="67217"/>
            <a:ext cx="8610895" cy="80650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Industry Relevant Training Programs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06400" y="637924"/>
            <a:ext cx="8737599" cy="5229417"/>
          </a:xfrm>
          <a:prstGeom prst="rect">
            <a:avLst/>
          </a:prstGeom>
          <a:noFill/>
          <a:ln cap="flat" algn="ctr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ts val="15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Current:</a:t>
            </a:r>
          </a:p>
          <a:p>
            <a:pPr marL="460375" indent="-460375" eaLnBrk="0" fontAlgn="base" hangingPunct="0">
              <a:spcBef>
                <a:spcPts val="5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000" b="1" kern="0" dirty="0">
                <a:latin typeface="Calibri" pitchFamily="34" charset="0"/>
                <a:cs typeface="Calibri" pitchFamily="34" charset="0"/>
              </a:rPr>
              <a:t>Hotel Industry Analytical Foundations</a:t>
            </a:r>
          </a:p>
          <a:p>
            <a:pPr marL="460375" indent="-460375" eaLnBrk="0" fontAlgn="base" hangingPunct="0">
              <a:spcBef>
                <a:spcPts val="5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000" b="1" kern="0" dirty="0">
                <a:latin typeface="Calibri" pitchFamily="34" charset="0"/>
                <a:cs typeface="Calibri" pitchFamily="34" charset="0"/>
              </a:rPr>
              <a:t>Hotel Math Fundamentals</a:t>
            </a:r>
          </a:p>
          <a:p>
            <a:pPr marL="460375" indent="-460375" eaLnBrk="0" fontAlgn="base" hangingPunct="0">
              <a:spcBef>
                <a:spcPts val="5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000" b="1" kern="0" dirty="0">
                <a:latin typeface="Calibri" pitchFamily="34" charset="0"/>
                <a:cs typeface="Calibri" pitchFamily="34" charset="0"/>
              </a:rPr>
              <a:t>Property Level Benchmarking</a:t>
            </a:r>
          </a:p>
          <a:p>
            <a:pPr marL="460375" indent="-460375" eaLnBrk="0" fontAlgn="base" hangingPunct="0">
              <a:spcBef>
                <a:spcPts val="5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000" b="1" kern="0" dirty="0">
                <a:latin typeface="Calibri" pitchFamily="34" charset="0"/>
                <a:cs typeface="Calibri" pitchFamily="34" charset="0"/>
              </a:rPr>
              <a:t>Hotel Industry Performance Reports</a:t>
            </a:r>
          </a:p>
          <a:p>
            <a:pPr marL="460375" lvl="0" indent="-460375" eaLnBrk="0" fontAlgn="base" hangingPunct="0">
              <a:spcBef>
                <a:spcPts val="5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000" b="1" u="sng" kern="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Tourism Industry Analytics</a:t>
            </a:r>
            <a:r>
              <a:rPr lang="en-US" sz="2000" b="1" kern="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and Tourism Related Data </a:t>
            </a:r>
            <a:r>
              <a:rPr lang="en-US" sz="2000" b="1" i="1" kern="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- new</a:t>
            </a:r>
          </a:p>
          <a:p>
            <a:pPr marL="460375" indent="-460375" eaLnBrk="0" fontAlgn="base" hangingPunct="0">
              <a:spcBef>
                <a:spcPts val="5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000" b="1" kern="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Hospitality </a:t>
            </a:r>
            <a:r>
              <a:rPr lang="en-US" sz="2000" b="1" kern="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and Tourism Future </a:t>
            </a:r>
            <a:r>
              <a:rPr lang="en-US" sz="2000" b="1" kern="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Trends </a:t>
            </a:r>
            <a:r>
              <a:rPr lang="en-US" sz="2000" b="1" i="1" kern="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- new</a:t>
            </a:r>
            <a:endParaRPr lang="en-US" sz="2000" b="1" i="1" kern="0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  <a:p>
            <a:pPr marL="460375" indent="-460375" eaLnBrk="0" fontAlgn="base" hangingPunct="0">
              <a:spcBef>
                <a:spcPts val="5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000" b="1" kern="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How </a:t>
            </a:r>
            <a:r>
              <a:rPr lang="en-US" sz="2000" b="1" kern="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to Conduct a Market Study, Impact Analysis, or Feasibility Study </a:t>
            </a:r>
            <a:r>
              <a:rPr lang="en-US" sz="2000" b="1" i="1" kern="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- new</a:t>
            </a:r>
            <a:endParaRPr lang="en-US" sz="2000" b="1" i="1" kern="0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  <a:p>
            <a:pPr marL="460375" indent="-460375" eaLnBrk="0" fontAlgn="base" hangingPunct="0">
              <a:spcBef>
                <a:spcPts val="5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000" b="1" kern="0" dirty="0" smtClean="0">
                <a:latin typeface="Calibri" pitchFamily="34" charset="0"/>
                <a:cs typeface="Calibri" pitchFamily="34" charset="0"/>
              </a:rPr>
              <a:t>Data </a:t>
            </a:r>
            <a:r>
              <a:rPr lang="en-US" sz="2000" b="1" kern="0" dirty="0">
                <a:latin typeface="Calibri" pitchFamily="34" charset="0"/>
                <a:cs typeface="Calibri" pitchFamily="34" charset="0"/>
              </a:rPr>
              <a:t>and Resources Available for Research and </a:t>
            </a:r>
            <a:r>
              <a:rPr lang="en-US" sz="2000" b="1" kern="0" dirty="0" smtClean="0">
                <a:latin typeface="Calibri" pitchFamily="34" charset="0"/>
                <a:cs typeface="Calibri" pitchFamily="34" charset="0"/>
              </a:rPr>
              <a:t>Education</a:t>
            </a:r>
          </a:p>
          <a:p>
            <a:pPr lvl="0" eaLnBrk="0" fontAlgn="base" hangingPunct="0">
              <a:spcBef>
                <a:spcPts val="1200"/>
              </a:spcBef>
              <a:spcAft>
                <a:spcPct val="0"/>
              </a:spcAft>
              <a:defRPr/>
            </a:pPr>
            <a:r>
              <a:rPr lang="en-US" sz="2200" b="1" u="sng" kern="0" dirty="0" smtClean="0">
                <a:latin typeface="Calibri" pitchFamily="34" charset="0"/>
                <a:cs typeface="Calibri" pitchFamily="34" charset="0"/>
              </a:rPr>
              <a:t>In progress</a:t>
            </a:r>
            <a:r>
              <a:rPr lang="en-US" sz="2200" b="1" kern="0" dirty="0" smtClean="0">
                <a:latin typeface="Calibri" pitchFamily="34" charset="0"/>
                <a:cs typeface="Calibri" pitchFamily="34" charset="0"/>
              </a:rPr>
              <a:t>:</a:t>
            </a:r>
          </a:p>
          <a:p>
            <a:pPr marL="460375" lvl="0" indent="-460375" eaLnBrk="0" fontAlgn="base" hangingPunct="0">
              <a:spcBef>
                <a:spcPts val="5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000" b="1" kern="0" dirty="0" smtClean="0">
                <a:latin typeface="Calibri" pitchFamily="34" charset="0"/>
                <a:cs typeface="Calibri" pitchFamily="34" charset="0"/>
              </a:rPr>
              <a:t>Revenue Management</a:t>
            </a:r>
            <a:r>
              <a:rPr lang="en-US" sz="2000" b="1" kern="0" dirty="0">
                <a:latin typeface="Calibri" pitchFamily="34" charset="0"/>
                <a:cs typeface="Calibri" pitchFamily="34" charset="0"/>
              </a:rPr>
              <a:t>, Hotel Accounting, </a:t>
            </a:r>
            <a:r>
              <a:rPr lang="en-US" sz="2000" b="1" kern="0" dirty="0" smtClean="0">
                <a:latin typeface="Calibri" pitchFamily="34" charset="0"/>
                <a:cs typeface="Calibri" pitchFamily="34" charset="0"/>
              </a:rPr>
              <a:t>Hotel Development, Forecasting, Hotel </a:t>
            </a:r>
            <a:r>
              <a:rPr lang="en-US" sz="2000" b="1" kern="0" dirty="0">
                <a:latin typeface="Calibri" pitchFamily="34" charset="0"/>
                <a:cs typeface="Calibri" pitchFamily="34" charset="0"/>
              </a:rPr>
              <a:t>Industry </a:t>
            </a:r>
            <a:r>
              <a:rPr lang="en-US" sz="2000" b="1" kern="0" dirty="0" smtClean="0">
                <a:latin typeface="Calibri" pitchFamily="34" charset="0"/>
                <a:cs typeface="Calibri" pitchFamily="34" charset="0"/>
              </a:rPr>
              <a:t>Economics – an </a:t>
            </a:r>
            <a:r>
              <a:rPr lang="en-US" sz="2000" b="1" kern="0" dirty="0">
                <a:latin typeface="Calibri" pitchFamily="34" charset="0"/>
                <a:cs typeface="Calibri" pitchFamily="34" charset="0"/>
              </a:rPr>
              <a:t>STR perspective</a:t>
            </a:r>
          </a:p>
          <a:p>
            <a:pPr marL="460375" indent="-460375" eaLnBrk="0" fontAlgn="base" hangingPunct="0">
              <a:spcBef>
                <a:spcPts val="5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000" b="1" kern="0" dirty="0" smtClean="0">
                <a:latin typeface="Calibri" pitchFamily="34" charset="0"/>
                <a:cs typeface="Calibri" pitchFamily="34" charset="0"/>
              </a:rPr>
              <a:t>Excel </a:t>
            </a:r>
            <a:r>
              <a:rPr lang="en-US" sz="2000" b="1" kern="0" dirty="0">
                <a:latin typeface="Calibri" pitchFamily="34" charset="0"/>
                <a:cs typeface="Calibri" pitchFamily="34" charset="0"/>
              </a:rPr>
              <a:t>for Hotel Industry Professionals</a:t>
            </a:r>
          </a:p>
          <a:p>
            <a:pPr marL="460375" indent="-460375" eaLnBrk="0" fontAlgn="base" hangingPunct="0">
              <a:spcBef>
                <a:spcPts val="5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000" b="1" kern="0" dirty="0">
                <a:latin typeface="Calibri" pitchFamily="34" charset="0"/>
                <a:cs typeface="Calibri" pitchFamily="34" charset="0"/>
              </a:rPr>
              <a:t>Hotel and Tourism Definitions and Terminology</a:t>
            </a:r>
          </a:p>
          <a:p>
            <a:pPr marL="460375" lvl="0" indent="-460375" eaLnBrk="0" fontAlgn="base" hangingPunct="0">
              <a:spcBef>
                <a:spcPts val="5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000" b="1" kern="0" dirty="0" smtClean="0">
                <a:latin typeface="Calibri" pitchFamily="34" charset="0"/>
                <a:cs typeface="Calibri" pitchFamily="34" charset="0"/>
              </a:rPr>
              <a:t>International </a:t>
            </a:r>
            <a:r>
              <a:rPr lang="en-US" sz="2000" b="1" kern="0" dirty="0">
                <a:latin typeface="Calibri" pitchFamily="34" charset="0"/>
                <a:cs typeface="Calibri" pitchFamily="34" charset="0"/>
              </a:rPr>
              <a:t>Geography for Hotel &amp; Tourism Professionals</a:t>
            </a:r>
          </a:p>
          <a:p>
            <a:pPr marL="460375" lvl="0" indent="-460375" eaLnBrk="0" fontAlgn="base" hangingPunct="0">
              <a:spcBef>
                <a:spcPts val="500"/>
              </a:spcBef>
              <a:spcAft>
                <a:spcPct val="0"/>
              </a:spcAft>
              <a:buFontTx/>
              <a:buChar char="•"/>
              <a:defRPr/>
            </a:pPr>
            <a:endParaRPr lang="en-US" sz="2000" b="1" kern="0" dirty="0">
              <a:latin typeface="Calibri" pitchFamily="34" charset="0"/>
              <a:cs typeface="Calibri" pitchFamily="34" charset="0"/>
            </a:endParaRPr>
          </a:p>
          <a:p>
            <a:pPr marL="460375" indent="-460375" eaLnBrk="0" fontAlgn="base" hangingPunct="0">
              <a:spcBef>
                <a:spcPts val="600"/>
              </a:spcBef>
              <a:spcAft>
                <a:spcPct val="0"/>
              </a:spcAft>
              <a:buFontTx/>
              <a:buChar char="•"/>
              <a:defRPr/>
            </a:pPr>
            <a:endParaRPr lang="en-US" sz="2000" b="1" kern="0" dirty="0" smtClean="0">
              <a:latin typeface="Calibri" pitchFamily="34" charset="0"/>
              <a:cs typeface="Calibri" pitchFamily="34" charset="0"/>
            </a:endParaRPr>
          </a:p>
          <a:p>
            <a:pPr marL="460375" indent="-460375" eaLnBrk="0" fontAlgn="base" hangingPunct="0">
              <a:spcBef>
                <a:spcPts val="600"/>
              </a:spcBef>
              <a:spcAft>
                <a:spcPct val="0"/>
              </a:spcAft>
              <a:buFontTx/>
              <a:buChar char="•"/>
              <a:defRPr/>
            </a:pPr>
            <a:endParaRPr lang="en-US" sz="2000" b="1" kern="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5274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480709" y="260210"/>
            <a:ext cx="6313461" cy="80650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Student Competitions</a:t>
            </a:r>
            <a:endParaRPr kumimoji="0" lang="en-US" sz="3200" b="1" i="0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Calibri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09353" y="977462"/>
            <a:ext cx="8449100" cy="5162081"/>
          </a:xfrm>
          <a:prstGeom prst="rect">
            <a:avLst/>
          </a:prstGeom>
          <a:noFill/>
          <a:ln cap="flat" algn="ctr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60375" indent="-460375" eaLnBrk="0" fontAlgn="base" hangingPunct="0">
              <a:spcBef>
                <a:spcPts val="15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400" b="1" kern="0" dirty="0" smtClean="0">
                <a:latin typeface="Calibri" pitchFamily="34" charset="0"/>
                <a:cs typeface="Calibri" pitchFamily="34" charset="0"/>
              </a:rPr>
              <a:t>Next year, we would like to conduct a </a:t>
            </a:r>
            <a:r>
              <a:rPr lang="en-US" sz="2400" b="1" u="sng" kern="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European Market Study Competition</a:t>
            </a:r>
            <a:r>
              <a:rPr lang="en-US" sz="2400" b="1" kern="0" dirty="0" smtClean="0">
                <a:latin typeface="Calibri" pitchFamily="34" charset="0"/>
                <a:cs typeface="Calibri" pitchFamily="34" charset="0"/>
              </a:rPr>
              <a:t>.  </a:t>
            </a:r>
            <a:r>
              <a:rPr lang="en-US" sz="2400" b="1" u="sng" kern="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Let me know if you are interested.</a:t>
            </a:r>
          </a:p>
          <a:p>
            <a:pPr marL="460375" marR="0" lvl="0" indent="-460375" algn="l" defTabSz="914400" rtl="0" eaLnBrk="0" fontAlgn="base" latinLnBrk="0" hangingPunct="0">
              <a:lnSpc>
                <a:spcPct val="100000"/>
              </a:lnSpc>
              <a:spcBef>
                <a:spcPts val="15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400" b="1" kern="0" dirty="0" smtClean="0">
                <a:latin typeface="Calibri" pitchFamily="34" charset="0"/>
                <a:cs typeface="Calibri" pitchFamily="34" charset="0"/>
              </a:rPr>
              <a:t>We recently launched the first Market Study Competition in North America. </a:t>
            </a:r>
          </a:p>
          <a:p>
            <a:pPr marL="460375" marR="0" lvl="0" indent="-460375" algn="l" defTabSz="914400" rtl="0" eaLnBrk="0" fontAlgn="base" latinLnBrk="0" hangingPunct="0">
              <a:lnSpc>
                <a:spcPct val="100000"/>
              </a:lnSpc>
              <a:spcBef>
                <a:spcPts val="15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Student</a:t>
            </a:r>
            <a:r>
              <a:rPr kumimoji="0" lang="en-US" sz="24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groups from 28 different schools have selected cities and have submitted comprehensive Market Studies.</a:t>
            </a:r>
          </a:p>
          <a:p>
            <a:pPr marL="460375" marR="0" lvl="0" indent="-460375" algn="l" defTabSz="914400" rtl="0" eaLnBrk="0" fontAlgn="base" latinLnBrk="0" hangingPunct="0">
              <a:lnSpc>
                <a:spcPct val="100000"/>
              </a:lnSpc>
              <a:spcBef>
                <a:spcPts val="15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400" b="1" kern="0" dirty="0" smtClean="0">
                <a:latin typeface="Calibri" pitchFamily="34" charset="0"/>
                <a:cs typeface="Calibri" pitchFamily="34" charset="0"/>
              </a:rPr>
              <a:t>Training, samples and data were provided.  A PowerPoint (200+ slides) and Brainshark were made available.</a:t>
            </a:r>
          </a:p>
          <a:p>
            <a:pPr marL="460375" lvl="0" indent="-460375" eaLnBrk="0" fontAlgn="base" hangingPunct="0">
              <a:spcBef>
                <a:spcPts val="1500"/>
              </a:spcBef>
              <a:spcAft>
                <a:spcPct val="0"/>
              </a:spcAft>
              <a:buFontTx/>
              <a:buChar char="•"/>
              <a:defRPr/>
            </a:pPr>
            <a:r>
              <a:rPr kumimoji="0" lang="en-US" sz="24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Groups will </a:t>
            </a:r>
            <a:r>
              <a:rPr lang="en-US" sz="2400" b="1" kern="0" dirty="0">
                <a:latin typeface="Calibri" pitchFamily="34" charset="0"/>
                <a:cs typeface="Calibri" pitchFamily="34" charset="0"/>
              </a:rPr>
              <a:t>deliver </a:t>
            </a:r>
            <a:r>
              <a:rPr kumimoji="0" lang="en-US" sz="24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presentations at the New York Hotel Show (November 2015) to industry professionals.  Winning teams will be recognized ($1000 prize for first place).</a:t>
            </a:r>
          </a:p>
        </p:txBody>
      </p:sp>
    </p:spTree>
    <p:extLst>
      <p:ext uri="{BB962C8B-B14F-4D97-AF65-F5344CB8AC3E}">
        <p14:creationId xmlns:p14="http://schemas.microsoft.com/office/powerpoint/2010/main" val="19110601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86971" y="181961"/>
            <a:ext cx="7823263" cy="92172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3500"/>
              </a:lnSpc>
            </a:pPr>
            <a:r>
              <a:rPr lang="en-US" sz="3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Certification in Hotel </a:t>
            </a:r>
            <a:br>
              <a:rPr lang="en-US" sz="3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3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Industry Analytics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8710" y="1355833"/>
            <a:ext cx="8543061" cy="3494543"/>
          </a:xfrm>
          <a:prstGeom prst="rect">
            <a:avLst/>
          </a:prstGeom>
          <a:noFill/>
          <a:ln cap="flat" algn="ctr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60375" indent="-460375">
              <a:spcBef>
                <a:spcPts val="1500"/>
              </a:spcBef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In 2012, we launched the “Certification in Hotel Industry Analytics” (CHIA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)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jointly with ICHRIE and AH&amp;LEI.</a:t>
            </a:r>
          </a:p>
          <a:p>
            <a:pPr marL="460375" indent="-460375">
              <a:spcBef>
                <a:spcPts val="1500"/>
              </a:spcBef>
            </a:pPr>
            <a:r>
              <a:rPr lang="en-US" sz="2400" b="1" u="sng" dirty="0" smtClean="0">
                <a:latin typeface="Calibri" pitchFamily="34" charset="0"/>
                <a:cs typeface="Calibri" pitchFamily="34" charset="0"/>
              </a:rPr>
              <a:t>Over 4,000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undergraduate and graduate students, as well as professors 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have received the CHIA certification. </a:t>
            </a:r>
            <a:endParaRPr lang="en-US" sz="2400" b="1" dirty="0" smtClean="0">
              <a:latin typeface="Calibri" pitchFamily="34" charset="0"/>
              <a:cs typeface="Calibri" pitchFamily="34" charset="0"/>
            </a:endParaRPr>
          </a:p>
          <a:p>
            <a:pPr marL="460375" indent="-460375">
              <a:spcBef>
                <a:spcPts val="1500"/>
              </a:spcBef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45 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free Train-the-Trainer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sessions have been conducted for over 1000 professors.  Upcoming in </a:t>
            </a:r>
            <a:r>
              <a:rPr lang="en-US" sz="2400" b="1" u="sng" dirty="0" smtClean="0">
                <a:latin typeface="Calibri" pitchFamily="34" charset="0"/>
                <a:cs typeface="Calibri" pitchFamily="34" charset="0"/>
              </a:rPr>
              <a:t>Netherlands and Europe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marL="460375" indent="-460375">
              <a:spcBef>
                <a:spcPts val="1500"/>
              </a:spcBef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Qualifying 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students and professors receive certificates and can use the </a:t>
            </a:r>
            <a:r>
              <a:rPr lang="en-US" sz="2400" b="1" u="sng" dirty="0">
                <a:latin typeface="Calibri" pitchFamily="34" charset="0"/>
                <a:cs typeface="Calibri" pitchFamily="34" charset="0"/>
              </a:rPr>
              <a:t>“CHIA” designation </a:t>
            </a:r>
            <a:r>
              <a:rPr lang="en-US" sz="2400" b="1" u="sng" dirty="0" smtClean="0">
                <a:latin typeface="Calibri" pitchFamily="34" charset="0"/>
                <a:cs typeface="Calibri" pitchFamily="34" charset="0"/>
              </a:rPr>
              <a:t>on business cards/resumes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.  </a:t>
            </a:r>
          </a:p>
          <a:p>
            <a:pPr marL="460375" lvl="0" indent="-460375">
              <a:spcBef>
                <a:spcPts val="1500"/>
              </a:spcBef>
            </a:pPr>
            <a:r>
              <a:rPr lang="en-US" sz="2400" b="1" dirty="0">
                <a:latin typeface="Calibri" pitchFamily="34" charset="0"/>
                <a:cs typeface="Calibri" pitchFamily="34" charset="0"/>
              </a:rPr>
              <a:t>Hotel companies are starting to ask for CHIA-certified students.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We’ve 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received great testimonials from students related to the CHIA and their first jobs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.  More info available.</a:t>
            </a:r>
            <a:endParaRPr lang="en-US" sz="2400" b="1" dirty="0">
              <a:latin typeface="Calibri" pitchFamily="34" charset="0"/>
              <a:cs typeface="Calibri" pitchFamily="34" charset="0"/>
            </a:endParaRPr>
          </a:p>
          <a:p>
            <a:pPr marL="460375" indent="-460375">
              <a:spcBef>
                <a:spcPts val="1800"/>
              </a:spcBef>
            </a:pPr>
            <a:endParaRPr lang="en-US" sz="24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565" y="14515"/>
            <a:ext cx="984669" cy="111759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" y="94515"/>
            <a:ext cx="1668429" cy="103759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3830" y="235068"/>
            <a:ext cx="8679530" cy="99864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i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New</a:t>
            </a:r>
            <a:r>
              <a:rPr lang="en-US" sz="28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– </a:t>
            </a: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Abbreviated Version of the CHIA – </a:t>
            </a:r>
            <a:b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Hotel Industry Foundations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&amp;</a:t>
            </a: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Introduction to Analytics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2665" y="1451430"/>
            <a:ext cx="8469738" cy="2670982"/>
          </a:xfrm>
          <a:prstGeom prst="rect">
            <a:avLst/>
          </a:prstGeom>
          <a:noFill/>
          <a:ln cap="flat" algn="ctr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60375" indent="-460375">
              <a:spcBef>
                <a:spcPts val="1800"/>
              </a:spcBef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In 2015, we launched the HIFIA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, targeted at </a:t>
            </a:r>
            <a:r>
              <a:rPr lang="en-US" sz="2400" b="1" u="sng" dirty="0">
                <a:latin typeface="Calibri" pitchFamily="34" charset="0"/>
                <a:cs typeface="Calibri" pitchFamily="34" charset="0"/>
              </a:rPr>
              <a:t>two-year colleges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, technical schools and schools in </a:t>
            </a:r>
            <a:r>
              <a:rPr lang="en-US" sz="2400" b="1" u="sng" dirty="0">
                <a:latin typeface="Calibri" pitchFamily="34" charset="0"/>
                <a:cs typeface="Calibri" pitchFamily="34" charset="0"/>
              </a:rPr>
              <a:t>developing areas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 of the world.</a:t>
            </a:r>
          </a:p>
          <a:p>
            <a:pPr marL="460375" indent="-460375">
              <a:spcBef>
                <a:spcPts val="1800"/>
              </a:spcBef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The HIFIA is </a:t>
            </a:r>
            <a:r>
              <a:rPr lang="en-US" sz="2400" b="1" u="sng" dirty="0" smtClean="0">
                <a:latin typeface="Calibri" pitchFamily="34" charset="0"/>
                <a:cs typeface="Calibri" pitchFamily="34" charset="0"/>
              </a:rPr>
              <a:t>shorter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, 5 modules instead of 16 in the CHIA.</a:t>
            </a:r>
          </a:p>
          <a:p>
            <a:pPr marL="460375" indent="-460375">
              <a:spcBef>
                <a:spcPts val="1800"/>
              </a:spcBef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It is </a:t>
            </a:r>
            <a:r>
              <a:rPr lang="en-US" sz="2400" b="1" u="sng" dirty="0" smtClean="0">
                <a:latin typeface="Calibri" pitchFamily="34" charset="0"/>
                <a:cs typeface="Calibri" pitchFamily="34" charset="0"/>
              </a:rPr>
              <a:t>easier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, less emphasis on math and reports, but it still builds a hotel industry foundation and an appreciation for analytics (hotel math is not rocket science).</a:t>
            </a:r>
          </a:p>
          <a:p>
            <a:pPr marL="460375" indent="-460375">
              <a:spcBef>
                <a:spcPts val="1800"/>
              </a:spcBef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The HIFIA is </a:t>
            </a:r>
            <a:r>
              <a:rPr lang="en-US" sz="2400" b="1" u="sng" dirty="0" smtClean="0">
                <a:latin typeface="Calibri" pitchFamily="34" charset="0"/>
                <a:cs typeface="Calibri" pitchFamily="34" charset="0"/>
              </a:rPr>
              <a:t>personalized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for areas of the world.  It is translated into Chinese and is being translated into Spanish.</a:t>
            </a:r>
          </a:p>
          <a:p>
            <a:pPr marL="460375" indent="-460375">
              <a:spcBef>
                <a:spcPts val="1800"/>
              </a:spcBef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More information and an outline are available.</a:t>
            </a:r>
          </a:p>
          <a:p>
            <a:pPr marL="460375" indent="-460375">
              <a:spcBef>
                <a:spcPts val="2400"/>
              </a:spcBef>
            </a:pPr>
            <a:endParaRPr lang="en-US" sz="2400" b="1" dirty="0" smtClean="0">
              <a:latin typeface="Calibri" pitchFamily="34" charset="0"/>
              <a:cs typeface="Calibri" pitchFamily="34" charset="0"/>
            </a:endParaRPr>
          </a:p>
          <a:p>
            <a:pPr marL="460375" indent="-460375">
              <a:spcBef>
                <a:spcPts val="2400"/>
              </a:spcBef>
              <a:buNone/>
            </a:pPr>
            <a:endParaRPr lang="en-US" sz="2400" b="1" dirty="0" smtClean="0">
              <a:latin typeface="Calibri" pitchFamily="34" charset="0"/>
              <a:cs typeface="Calibri" pitchFamily="34" charset="0"/>
            </a:endParaRPr>
          </a:p>
          <a:p>
            <a:pPr marL="460375" indent="-460375">
              <a:spcBef>
                <a:spcPts val="2400"/>
              </a:spcBef>
              <a:buNone/>
            </a:pPr>
            <a:endParaRPr lang="en-US" sz="2400" b="1" dirty="0" smtClean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2015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2441" y="187482"/>
            <a:ext cx="7772400" cy="88331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   HotelNewsNow.com – Academic Support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88684" y="946462"/>
            <a:ext cx="8868590" cy="5107865"/>
          </a:xfrm>
          <a:prstGeom prst="rect">
            <a:avLst/>
          </a:prstGeom>
          <a:noFill/>
          <a:ln cap="flat" algn="ctr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7663" indent="-347663">
              <a:spcBef>
                <a:spcPts val="2100"/>
              </a:spcBef>
            </a:pPr>
            <a:r>
              <a:rPr lang="en-US" sz="2300" b="1" dirty="0">
                <a:latin typeface="Calibri" pitchFamily="34" charset="0"/>
                <a:cs typeface="Calibri" pitchFamily="34" charset="0"/>
                <a:hlinkClick r:id="rId2"/>
              </a:rPr>
              <a:t>www.hotelnewsnow.com</a:t>
            </a:r>
            <a:r>
              <a:rPr lang="en-US" sz="2300" b="1" dirty="0">
                <a:latin typeface="Calibri" pitchFamily="34" charset="0"/>
                <a:cs typeface="Calibri" pitchFamily="34" charset="0"/>
              </a:rPr>
              <a:t>  is a free </a:t>
            </a:r>
            <a:r>
              <a:rPr lang="en-US" sz="2300" b="1" dirty="0" smtClean="0">
                <a:latin typeface="Calibri" pitchFamily="34" charset="0"/>
                <a:cs typeface="Calibri" pitchFamily="34" charset="0"/>
              </a:rPr>
              <a:t>electronic </a:t>
            </a:r>
            <a:br>
              <a:rPr lang="en-US" sz="2300" b="1" dirty="0" smtClean="0">
                <a:latin typeface="Calibri" pitchFamily="34" charset="0"/>
                <a:cs typeface="Calibri" pitchFamily="34" charset="0"/>
              </a:rPr>
            </a:br>
            <a:r>
              <a:rPr lang="en-US" sz="2300" b="1" dirty="0" smtClean="0">
                <a:latin typeface="Calibri" pitchFamily="34" charset="0"/>
                <a:cs typeface="Calibri" pitchFamily="34" charset="0"/>
              </a:rPr>
              <a:t>news </a:t>
            </a:r>
            <a:r>
              <a:rPr lang="en-US" sz="2300" b="1" dirty="0">
                <a:latin typeface="Calibri" pitchFamily="34" charset="0"/>
                <a:cs typeface="Calibri" pitchFamily="34" charset="0"/>
              </a:rPr>
              <a:t>service focused on </a:t>
            </a:r>
            <a:r>
              <a:rPr lang="en-US" sz="2300" b="1" dirty="0" smtClean="0">
                <a:latin typeface="Calibri" pitchFamily="34" charset="0"/>
                <a:cs typeface="Calibri" pitchFamily="34" charset="0"/>
              </a:rPr>
              <a:t>the global </a:t>
            </a:r>
            <a:r>
              <a:rPr lang="en-US" sz="2300" b="1" dirty="0">
                <a:latin typeface="Calibri" pitchFamily="34" charset="0"/>
                <a:cs typeface="Calibri" pitchFamily="34" charset="0"/>
              </a:rPr>
              <a:t>hotel </a:t>
            </a:r>
            <a:r>
              <a:rPr lang="en-US" sz="2300" b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z="2300" b="1" dirty="0" smtClean="0">
                <a:latin typeface="Calibri" pitchFamily="34" charset="0"/>
                <a:cs typeface="Calibri" pitchFamily="34" charset="0"/>
              </a:rPr>
            </a:br>
            <a:r>
              <a:rPr lang="en-US" sz="2300" b="1" dirty="0" smtClean="0">
                <a:latin typeface="Calibri" pitchFamily="34" charset="0"/>
                <a:cs typeface="Calibri" pitchFamily="34" charset="0"/>
              </a:rPr>
              <a:t>industry</a:t>
            </a:r>
            <a:r>
              <a:rPr lang="en-US" sz="2300" b="1" dirty="0">
                <a:latin typeface="Calibri" pitchFamily="34" charset="0"/>
                <a:cs typeface="Calibri" pitchFamily="34" charset="0"/>
              </a:rPr>
              <a:t>, including performance </a:t>
            </a:r>
            <a:r>
              <a:rPr lang="en-US" sz="2300" b="1" dirty="0" smtClean="0">
                <a:latin typeface="Calibri" pitchFamily="34" charset="0"/>
                <a:cs typeface="Calibri" pitchFamily="34" charset="0"/>
              </a:rPr>
              <a:t>trends</a:t>
            </a:r>
            <a:r>
              <a:rPr lang="en-US" sz="2300" b="1" dirty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300" b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z="2300" b="1" dirty="0" smtClean="0">
                <a:latin typeface="Calibri" pitchFamily="34" charset="0"/>
                <a:cs typeface="Calibri" pitchFamily="34" charset="0"/>
              </a:rPr>
            </a:br>
            <a:r>
              <a:rPr lang="en-US" sz="2300" b="1" dirty="0" smtClean="0">
                <a:latin typeface="Calibri" pitchFamily="34" charset="0"/>
                <a:cs typeface="Calibri" pitchFamily="34" charset="0"/>
              </a:rPr>
              <a:t>conference updates </a:t>
            </a:r>
            <a:r>
              <a:rPr lang="en-US" sz="2300" b="1" dirty="0">
                <a:latin typeface="Calibri" pitchFamily="34" charset="0"/>
                <a:cs typeface="Calibri" pitchFamily="34" charset="0"/>
              </a:rPr>
              <a:t>and hot </a:t>
            </a:r>
            <a:r>
              <a:rPr lang="en-US" sz="2300" b="1" dirty="0" smtClean="0">
                <a:latin typeface="Calibri" pitchFamily="34" charset="0"/>
                <a:cs typeface="Calibri" pitchFamily="34" charset="0"/>
              </a:rPr>
              <a:t>topics, with a  </a:t>
            </a:r>
            <a:br>
              <a:rPr lang="en-US" sz="2300" b="1" dirty="0" smtClean="0">
                <a:latin typeface="Calibri" pitchFamily="34" charset="0"/>
                <a:cs typeface="Calibri" pitchFamily="34" charset="0"/>
              </a:rPr>
            </a:br>
            <a:r>
              <a:rPr lang="en-US" sz="2300" b="1" u="sng" dirty="0" smtClean="0">
                <a:latin typeface="Calibri" pitchFamily="34" charset="0"/>
                <a:cs typeface="Calibri" pitchFamily="34" charset="0"/>
              </a:rPr>
              <a:t>search capability</a:t>
            </a:r>
            <a:r>
              <a:rPr lang="en-US" sz="2300" b="1" dirty="0" smtClean="0">
                <a:latin typeface="Calibri" pitchFamily="34" charset="0"/>
                <a:cs typeface="Calibri" pitchFamily="34" charset="0"/>
              </a:rPr>
              <a:t>.  </a:t>
            </a:r>
            <a:r>
              <a:rPr lang="en-US" sz="23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Info available on how  </a:t>
            </a:r>
            <a:br>
              <a:rPr lang="en-US" sz="23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23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professors are using HNN in the classroom</a:t>
            </a:r>
            <a:r>
              <a:rPr lang="en-US" sz="2300" b="1" dirty="0" smtClean="0">
                <a:latin typeface="Calibri" pitchFamily="34" charset="0"/>
                <a:cs typeface="Calibri" pitchFamily="34" charset="0"/>
              </a:rPr>
              <a:t>.</a:t>
            </a:r>
            <a:endParaRPr lang="en-US" sz="2300" b="1" dirty="0">
              <a:latin typeface="Calibri" pitchFamily="34" charset="0"/>
              <a:cs typeface="Calibri" pitchFamily="34" charset="0"/>
            </a:endParaRPr>
          </a:p>
          <a:p>
            <a:pPr marL="347663" indent="-347663">
              <a:spcBef>
                <a:spcPts val="2100"/>
              </a:spcBef>
            </a:pPr>
            <a:r>
              <a:rPr lang="en-US" sz="2300" b="1" dirty="0" smtClean="0">
                <a:latin typeface="Calibri" pitchFamily="34" charset="0"/>
                <a:cs typeface="Calibri" pitchFamily="34" charset="0"/>
              </a:rPr>
              <a:t>We have launched a new program “</a:t>
            </a:r>
            <a:r>
              <a:rPr lang="en-US" sz="2300" b="1" u="sng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SHARE </a:t>
            </a:r>
            <a:br>
              <a:rPr lang="en-US" sz="2300" b="1" u="sng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2300" b="1" u="sng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News Now</a:t>
            </a:r>
            <a:r>
              <a:rPr lang="en-US" sz="23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” where </a:t>
            </a:r>
            <a:r>
              <a:rPr lang="en-US" sz="2300" b="1" u="sng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professors are invited to </a:t>
            </a:r>
            <a:br>
              <a:rPr lang="en-US" sz="2300" b="1" u="sng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2300" b="1" u="sng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submit </a:t>
            </a:r>
            <a:r>
              <a:rPr lang="en-US" sz="2300" b="1" u="sng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industry </a:t>
            </a:r>
            <a:r>
              <a:rPr lang="en-US" sz="2300" b="1" u="sng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relevant articles</a:t>
            </a:r>
            <a:r>
              <a:rPr lang="en-US" sz="2300" b="1" dirty="0" smtClean="0">
                <a:latin typeface="Calibri" pitchFamily="34" charset="0"/>
                <a:cs typeface="Calibri" pitchFamily="34" charset="0"/>
              </a:rPr>
              <a:t> (academic </a:t>
            </a:r>
            <a:r>
              <a:rPr lang="en-US" sz="2300" b="1" dirty="0">
                <a:latin typeface="Calibri" pitchFamily="34" charset="0"/>
                <a:cs typeface="Calibri" pitchFamily="34" charset="0"/>
              </a:rPr>
              <a:t>research </a:t>
            </a:r>
            <a:r>
              <a:rPr lang="en-US" sz="2300" b="1" dirty="0" smtClean="0">
                <a:latin typeface="Calibri" pitchFamily="34" charset="0"/>
                <a:cs typeface="Calibri" pitchFamily="34" charset="0"/>
              </a:rPr>
              <a:t>translated for practitioners, no </a:t>
            </a:r>
            <a:r>
              <a:rPr lang="en-US" sz="2300" b="1" dirty="0" err="1" smtClean="0">
                <a:latin typeface="Calibri" pitchFamily="34" charset="0"/>
                <a:cs typeface="Calibri" pitchFamily="34" charset="0"/>
              </a:rPr>
              <a:t>sigmas</a:t>
            </a:r>
            <a:r>
              <a:rPr lang="en-US" sz="2300" b="1" dirty="0" smtClean="0">
                <a:latin typeface="Calibri" pitchFamily="34" charset="0"/>
                <a:cs typeface="Calibri" pitchFamily="34" charset="0"/>
              </a:rPr>
              <a:t>/epsilons) to communicate with industry.</a:t>
            </a:r>
            <a:endParaRPr lang="en-US" sz="2300" b="1" dirty="0">
              <a:latin typeface="Calibri" pitchFamily="34" charset="0"/>
              <a:cs typeface="Calibri" pitchFamily="34" charset="0"/>
            </a:endParaRPr>
          </a:p>
          <a:p>
            <a:pPr marL="347663" indent="-347663">
              <a:spcBef>
                <a:spcPts val="2100"/>
              </a:spcBef>
            </a:pPr>
            <a:r>
              <a:rPr lang="en-US" sz="2300" b="1" dirty="0" smtClean="0">
                <a:latin typeface="Calibri" pitchFamily="34" charset="0"/>
                <a:cs typeface="Calibri" pitchFamily="34" charset="0"/>
              </a:rPr>
              <a:t>Articles </a:t>
            </a:r>
            <a:r>
              <a:rPr lang="en-US" sz="2300" b="1" dirty="0">
                <a:latin typeface="Calibri" pitchFamily="34" charset="0"/>
                <a:cs typeface="Calibri" pitchFamily="34" charset="0"/>
              </a:rPr>
              <a:t>will be featured in </a:t>
            </a:r>
            <a:r>
              <a:rPr lang="en-US" sz="2300" b="1" dirty="0" smtClean="0">
                <a:latin typeface="Calibri" pitchFamily="34" charset="0"/>
                <a:cs typeface="Calibri" pitchFamily="34" charset="0"/>
              </a:rPr>
              <a:t>HotelNewsNow.com where thousands of industry professionals will be able </a:t>
            </a:r>
            <a:r>
              <a:rPr lang="en-US" sz="2300" b="1" dirty="0">
                <a:latin typeface="Calibri" pitchFamily="34" charset="0"/>
                <a:cs typeface="Calibri" pitchFamily="34" charset="0"/>
              </a:rPr>
              <a:t>to download </a:t>
            </a:r>
            <a:r>
              <a:rPr lang="en-US" sz="2300" b="1" dirty="0" smtClean="0">
                <a:latin typeface="Calibri" pitchFamily="34" charset="0"/>
                <a:cs typeface="Calibri" pitchFamily="34" charset="0"/>
              </a:rPr>
              <a:t>your full research and dialogue </a:t>
            </a:r>
            <a:r>
              <a:rPr lang="en-US" sz="2300" b="1" dirty="0">
                <a:latin typeface="Calibri" pitchFamily="34" charset="0"/>
                <a:cs typeface="Calibri" pitchFamily="34" charset="0"/>
              </a:rPr>
              <a:t>with </a:t>
            </a:r>
            <a:r>
              <a:rPr lang="en-US" sz="2300" b="1" dirty="0" smtClean="0">
                <a:latin typeface="Calibri" pitchFamily="34" charset="0"/>
                <a:cs typeface="Calibri" pitchFamily="34" charset="0"/>
              </a:rPr>
              <a:t>you regarding your findings.</a:t>
            </a:r>
            <a:endParaRPr lang="en-US" sz="2300" b="1" dirty="0">
              <a:latin typeface="Calibri" pitchFamily="34" charset="0"/>
              <a:cs typeface="Calibri" pitchFamily="34" charset="0"/>
            </a:endParaRPr>
          </a:p>
          <a:p>
            <a:pPr marL="347663" indent="-347663">
              <a:spcBef>
                <a:spcPts val="1500"/>
              </a:spcBef>
            </a:pPr>
            <a:endParaRPr lang="en-US" sz="2200" b="1" dirty="0" smtClean="0">
              <a:latin typeface="Calibri" pitchFamily="34" charset="0"/>
              <a:cs typeface="Calibri" pitchFamily="34" charset="0"/>
            </a:endParaRPr>
          </a:p>
          <a:p>
            <a:pPr marL="460375" indent="-460375">
              <a:spcBef>
                <a:spcPts val="1800"/>
              </a:spcBef>
            </a:pPr>
            <a:endParaRPr lang="en-US" sz="2200" b="1" dirty="0" smtClean="0">
              <a:latin typeface="Calibri" pitchFamily="34" charset="0"/>
              <a:cs typeface="Calibri" pitchFamily="34" charset="0"/>
            </a:endParaRPr>
          </a:p>
          <a:p>
            <a:pPr marL="460375" indent="-460375">
              <a:spcBef>
                <a:spcPts val="1800"/>
              </a:spcBef>
            </a:pPr>
            <a:endParaRPr lang="en-US" sz="2800" b="1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2862" y="926717"/>
            <a:ext cx="2617328" cy="2887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419407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3675" y="349626"/>
            <a:ext cx="8229600" cy="96709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000" dirty="0" smtClean="0">
                <a:latin typeface="Calibri" pitchFamily="34" charset="0"/>
                <a:cs typeface="Calibri" pitchFamily="34" charset="0"/>
              </a:rPr>
              <a:t>We would be delighted to have you and your university involved </a:t>
            </a:r>
            <a:r>
              <a:rPr lang="en-US" sz="3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in the SHARE Center!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923" y="1817297"/>
            <a:ext cx="8289222" cy="355330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60375" indent="-460375" eaLnBrk="0" hangingPunct="0">
              <a:spcBef>
                <a:spcPts val="2400"/>
              </a:spcBef>
              <a:defRPr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Let us know if you are interested,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  <a:hlinkClick r:id="rId2"/>
              </a:rPr>
              <a:t>sharecenter@str.com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marL="460375" indent="-460375" eaLnBrk="0" hangingPunct="0">
              <a:spcBef>
                <a:spcPts val="2400"/>
              </a:spcBef>
              <a:defRPr/>
            </a:pPr>
            <a:r>
              <a:rPr lang="en-US" sz="2400" b="1" dirty="0">
                <a:latin typeface="Calibri" pitchFamily="34" charset="0"/>
                <a:cs typeface="Calibri" pitchFamily="34" charset="0"/>
              </a:rPr>
              <a:t>We offer year-long </a:t>
            </a:r>
            <a:r>
              <a:rPr lang="en-US" sz="2400" b="1" u="sng" dirty="0">
                <a:latin typeface="Calibri" pitchFamily="34" charset="0"/>
                <a:cs typeface="Calibri" pitchFamily="34" charset="0"/>
              </a:rPr>
              <a:t>complimentary trial memberships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, so schools can have an introduction to the data and resources.</a:t>
            </a:r>
          </a:p>
          <a:p>
            <a:pPr marL="460375" indent="-460375" eaLnBrk="0" hangingPunct="0">
              <a:spcBef>
                <a:spcPts val="2400"/>
              </a:spcBef>
              <a:defRPr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To get started, there is a short enrollment form to fill out.  The rules are very simple.</a:t>
            </a:r>
          </a:p>
          <a:p>
            <a:pPr marL="460375" lvl="0" indent="-460375" eaLnBrk="0" hangingPunct="0">
              <a:spcBef>
                <a:spcPts val="2400"/>
              </a:spcBef>
              <a:defRPr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After that, there are nominal membership fees.  We are sensitive to budget challenges.  We never want a school to miss out due to financial issues.  Let us know if we can help.</a:t>
            </a:r>
          </a:p>
          <a:p>
            <a:pPr>
              <a:spcBef>
                <a:spcPts val="3000"/>
              </a:spcBef>
            </a:pPr>
            <a:endParaRPr lang="en-US" sz="2400" b="1" dirty="0" smtClean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7554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7462" y="1556971"/>
            <a:ext cx="711024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Experiential Learning</a:t>
            </a:r>
          </a:p>
          <a:p>
            <a:pPr algn="ctr"/>
            <a:endParaRPr lang="en-US" sz="4000" b="1" dirty="0" smtClean="0"/>
          </a:p>
          <a:p>
            <a:pPr algn="ctr">
              <a:lnSpc>
                <a:spcPts val="4000"/>
              </a:lnSpc>
            </a:pPr>
            <a:r>
              <a:rPr lang="en-US" sz="2800" b="1" i="1" dirty="0" smtClean="0"/>
              <a:t>Over the last four years, I’ve had the privilege to work with professors and see how they have used data in the classroom</a:t>
            </a:r>
          </a:p>
          <a:p>
            <a:pPr algn="ctr"/>
            <a:endParaRPr lang="en-US" sz="2800" b="1" i="1" dirty="0" smtClean="0"/>
          </a:p>
          <a:p>
            <a:pPr algn="ctr"/>
            <a:r>
              <a:rPr lang="en-US" sz="2800" b="1" i="1" dirty="0" smtClean="0"/>
              <a:t>“I’m not sure exactly what it is, </a:t>
            </a:r>
            <a:br>
              <a:rPr lang="en-US" sz="2800" b="1" i="1" dirty="0" smtClean="0"/>
            </a:br>
            <a:r>
              <a:rPr lang="en-US" sz="2800" b="1" i="1" dirty="0" smtClean="0"/>
              <a:t>but I think I am one!”</a:t>
            </a:r>
            <a:endParaRPr lang="en-US" sz="2800" b="1" i="1" dirty="0"/>
          </a:p>
        </p:txBody>
      </p:sp>
    </p:spTree>
    <p:extLst>
      <p:ext uri="{BB962C8B-B14F-4D97-AF65-F5344CB8AC3E}">
        <p14:creationId xmlns:p14="http://schemas.microsoft.com/office/powerpoint/2010/main" val="18635950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89441" y="262336"/>
            <a:ext cx="8229600" cy="84986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i="1" dirty="0" smtClean="0">
                <a:solidFill>
                  <a:schemeClr val="tx1"/>
                </a:solidFill>
                <a:latin typeface="+mn-lt"/>
              </a:rPr>
              <a:t>Here are some things we have done …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130112"/>
            <a:ext cx="8534400" cy="375156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spcBef>
                <a:spcPts val="1800"/>
              </a:spcBef>
              <a:buFont typeface="+mj-lt"/>
              <a:buAutoNum type="arabicPeriod"/>
            </a:pPr>
            <a:r>
              <a:rPr lang="en-US" sz="2400" b="1" dirty="0" smtClean="0"/>
              <a:t>In the </a:t>
            </a:r>
            <a:r>
              <a:rPr lang="en-US" sz="2400" b="1" u="sng" dirty="0" smtClean="0"/>
              <a:t>CHIA</a:t>
            </a:r>
            <a:r>
              <a:rPr lang="en-US" sz="2400" b="1" dirty="0" smtClean="0"/>
              <a:t> certification training, we suggest over 20 different </a:t>
            </a:r>
            <a:r>
              <a:rPr lang="en-US" sz="2400" b="1" u="sng" dirty="0" smtClean="0"/>
              <a:t>application exercises</a:t>
            </a:r>
            <a:r>
              <a:rPr lang="en-US" sz="2400" b="1" dirty="0" smtClean="0"/>
              <a:t> to practice and apply the content.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eriod"/>
            </a:pPr>
            <a:r>
              <a:rPr lang="en-US" sz="2400" b="1" dirty="0" smtClean="0"/>
              <a:t>Last year we created a PowerPoint, “H&amp;T Future Trends” that identifies </a:t>
            </a:r>
            <a:r>
              <a:rPr lang="en-US" sz="2400" b="1" u="sng" dirty="0" smtClean="0"/>
              <a:t>current issues, hot topics and problems/challenges</a:t>
            </a:r>
            <a:r>
              <a:rPr lang="en-US" sz="2400" b="1" dirty="0" smtClean="0"/>
              <a:t> of the hotel and tourism industry, emphasizing industry relevance.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eriod"/>
            </a:pPr>
            <a:r>
              <a:rPr lang="en-US" sz="2400" b="1" dirty="0" smtClean="0"/>
              <a:t>Last </a:t>
            </a:r>
            <a:r>
              <a:rPr lang="en-US" sz="2400" b="1" dirty="0"/>
              <a:t>year we </a:t>
            </a:r>
            <a:r>
              <a:rPr lang="en-US" sz="2400" b="1" dirty="0" smtClean="0"/>
              <a:t>also created </a:t>
            </a:r>
            <a:r>
              <a:rPr lang="en-US" sz="2400" b="1" dirty="0"/>
              <a:t>a resource to help professors conduct nearly </a:t>
            </a:r>
            <a:r>
              <a:rPr lang="en-US" sz="2400" b="1" u="sng" dirty="0"/>
              <a:t>30 different types of student </a:t>
            </a:r>
            <a:r>
              <a:rPr lang="en-US" sz="2400" b="1" u="sng" dirty="0" smtClean="0"/>
              <a:t>projects</a:t>
            </a:r>
            <a:r>
              <a:rPr lang="en-US" sz="2400" b="1" dirty="0" smtClean="0"/>
              <a:t>. </a:t>
            </a:r>
            <a:endParaRPr lang="en-US" sz="2400" b="1" dirty="0"/>
          </a:p>
          <a:p>
            <a:pPr marL="457200" indent="-457200">
              <a:spcBef>
                <a:spcPts val="1800"/>
              </a:spcBef>
              <a:buFont typeface="+mj-lt"/>
              <a:buAutoNum type="arabicPeriod"/>
            </a:pPr>
            <a:r>
              <a:rPr lang="en-US" sz="2400" b="1" dirty="0" smtClean="0"/>
              <a:t>This year we created a “</a:t>
            </a:r>
            <a:r>
              <a:rPr lang="en-US" sz="2400" b="1" u="sng" dirty="0" smtClean="0"/>
              <a:t>How to Conduct a Market Study</a:t>
            </a:r>
            <a:r>
              <a:rPr lang="en-US" sz="2400" b="1" dirty="0" smtClean="0"/>
              <a:t>” training.  (We will expand this to cover impact analyses, feasibility studies and other popular H&amp;T research projects</a:t>
            </a:r>
            <a:r>
              <a:rPr lang="en-US" sz="2400" b="1" dirty="0" smtClean="0"/>
              <a:t>.)</a:t>
            </a:r>
            <a:endParaRPr lang="en-US" sz="2400" b="1" dirty="0"/>
          </a:p>
          <a:p>
            <a:pPr>
              <a:spcBef>
                <a:spcPts val="3000"/>
              </a:spcBef>
            </a:pPr>
            <a:endParaRPr lang="en-US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18657099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3421" y="223297"/>
            <a:ext cx="8828689" cy="84986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i="1" dirty="0" smtClean="0">
                <a:solidFill>
                  <a:schemeClr val="tx1"/>
                </a:solidFill>
                <a:latin typeface="+mn-lt"/>
              </a:rPr>
              <a:t>Here are some things we have learned from you …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064008"/>
            <a:ext cx="8417169" cy="384870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spcBef>
                <a:spcPts val="2400"/>
              </a:spcBef>
              <a:buFont typeface="+mj-lt"/>
              <a:buAutoNum type="arabicPeriod"/>
            </a:pPr>
            <a:r>
              <a:rPr lang="en-US" sz="2400" b="1" u="sng" dirty="0" smtClean="0"/>
              <a:t>Professors are using our data</a:t>
            </a:r>
            <a:r>
              <a:rPr lang="en-US" sz="2400" b="1" dirty="0" smtClean="0"/>
              <a:t> and related resources in a variety of creative ways to provide students with hands-on experience working with live hotel and tourism industry data.  I’ll share some examples.</a:t>
            </a:r>
          </a:p>
          <a:p>
            <a:pPr marL="457200" indent="-457200">
              <a:spcBef>
                <a:spcPts val="2400"/>
              </a:spcBef>
              <a:buFont typeface="+mj-lt"/>
              <a:buAutoNum type="arabicPeriod"/>
            </a:pPr>
            <a:r>
              <a:rPr lang="en-US" sz="2400" b="1" dirty="0" smtClean="0"/>
              <a:t>We’ve done a bad </a:t>
            </a:r>
            <a:r>
              <a:rPr lang="en-US" sz="2400" b="1" dirty="0"/>
              <a:t>job compiling these </a:t>
            </a:r>
            <a:r>
              <a:rPr lang="en-US" sz="2400" b="1" dirty="0" smtClean="0"/>
              <a:t>examples.  That’s a goal for 2016 (online community).</a:t>
            </a:r>
          </a:p>
          <a:p>
            <a:pPr marL="457200" indent="-457200">
              <a:spcBef>
                <a:spcPts val="2400"/>
              </a:spcBef>
              <a:buFont typeface="+mj-lt"/>
              <a:buAutoNum type="arabicPeriod"/>
            </a:pPr>
            <a:r>
              <a:rPr lang="en-US" sz="2400" b="1" dirty="0" smtClean="0"/>
              <a:t>As a company, STR conducts </a:t>
            </a:r>
            <a:r>
              <a:rPr lang="en-US" sz="2400" b="1" u="sng" dirty="0" smtClean="0"/>
              <a:t>numerous research projects</a:t>
            </a:r>
            <a:r>
              <a:rPr lang="en-US" sz="2400" b="1" dirty="0" smtClean="0"/>
              <a:t> ourselves, (but not as much as we would like).</a:t>
            </a:r>
          </a:p>
          <a:p>
            <a:pPr marL="457200" indent="-457200">
              <a:spcBef>
                <a:spcPts val="2400"/>
              </a:spcBef>
              <a:buFont typeface="+mj-lt"/>
              <a:buAutoNum type="arabicPeriod"/>
            </a:pPr>
            <a:r>
              <a:rPr lang="en-US" sz="2400" b="1" dirty="0" smtClean="0"/>
              <a:t>Our customers: hotel companies, tourism organizations, and consultants use STR data to perform a wide range of research. </a:t>
            </a:r>
          </a:p>
        </p:txBody>
      </p:sp>
    </p:spTree>
    <p:extLst>
      <p:ext uri="{BB962C8B-B14F-4D97-AF65-F5344CB8AC3E}">
        <p14:creationId xmlns:p14="http://schemas.microsoft.com/office/powerpoint/2010/main" val="26477209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5255" y="1130802"/>
            <a:ext cx="6284687" cy="4047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Examples of Experiential Learning</a:t>
            </a:r>
          </a:p>
          <a:p>
            <a:pPr algn="ctr"/>
            <a:endParaRPr lang="en-US" sz="2000" b="1" dirty="0" smtClean="0"/>
          </a:p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3200" b="1" i="1" dirty="0" smtClean="0"/>
              <a:t>Observations</a:t>
            </a:r>
          </a:p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3200" b="1" i="1" dirty="0" smtClean="0"/>
              <a:t>Ways I think we are helping</a:t>
            </a:r>
          </a:p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3200" b="1" i="1" dirty="0" smtClean="0"/>
              <a:t>What else we can do together?</a:t>
            </a:r>
            <a:endParaRPr lang="en-US" sz="3200" b="1" i="1" dirty="0"/>
          </a:p>
        </p:txBody>
      </p:sp>
    </p:spTree>
    <p:extLst>
      <p:ext uri="{BB962C8B-B14F-4D97-AF65-F5344CB8AC3E}">
        <p14:creationId xmlns:p14="http://schemas.microsoft.com/office/powerpoint/2010/main" val="34441723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 txBox="1">
            <a:spLocks noGrp="1"/>
          </p:cNvSpPr>
          <p:nvPr>
            <p:ph type="title"/>
          </p:nvPr>
        </p:nvSpPr>
        <p:spPr>
          <a:xfrm>
            <a:off x="141891" y="213903"/>
            <a:ext cx="8860220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100" b="1" i="1" dirty="0" smtClean="0"/>
              <a:t>Observations regarding Experiential Learning – top 5</a:t>
            </a:r>
          </a:p>
        </p:txBody>
      </p:sp>
      <p:sp>
        <p:nvSpPr>
          <p:cNvPr id="7" name="Content Placeholder 6"/>
          <p:cNvSpPr txBox="1">
            <a:spLocks noGrp="1"/>
          </p:cNvSpPr>
          <p:nvPr>
            <p:ph idx="1"/>
          </p:nvPr>
        </p:nvSpPr>
        <p:spPr>
          <a:xfrm>
            <a:off x="337278" y="1000594"/>
            <a:ext cx="8538708" cy="5801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500"/>
              </a:spcBef>
              <a:buFont typeface="+mj-lt"/>
              <a:buAutoNum type="arabicPeriod"/>
            </a:pPr>
            <a:r>
              <a:rPr lang="en-US" sz="2400" b="1" dirty="0" smtClean="0"/>
              <a:t>Familiarity with data is priceless.  </a:t>
            </a:r>
            <a:r>
              <a:rPr lang="en-US" sz="2200" b="1" dirty="0" smtClean="0"/>
              <a:t>(Examples will follow)</a:t>
            </a:r>
          </a:p>
          <a:p>
            <a:pPr marL="457200" indent="-457200">
              <a:spcBef>
                <a:spcPts val="1500"/>
              </a:spcBef>
              <a:buFont typeface="+mj-lt"/>
              <a:buAutoNum type="arabicPeriod"/>
            </a:pPr>
            <a:r>
              <a:rPr lang="en-US" sz="2400" b="1" dirty="0" smtClean="0"/>
              <a:t>Comfort level increases as you graph/visualize data.  Numbers in a table become </a:t>
            </a:r>
            <a:r>
              <a:rPr lang="en-US" sz="2400" b="1" dirty="0" smtClean="0">
                <a:sym typeface="Wingdings" panose="05000000000000000000" pitchFamily="2" charset="2"/>
              </a:rPr>
              <a:t>real </a:t>
            </a:r>
            <a:r>
              <a:rPr lang="en-US" sz="2400" b="1" dirty="0">
                <a:sym typeface="Wingdings" panose="05000000000000000000" pitchFamily="2" charset="2"/>
              </a:rPr>
              <a:t>actionable </a:t>
            </a:r>
            <a:r>
              <a:rPr lang="en-US" sz="2400" b="1" dirty="0" smtClean="0">
                <a:sym typeface="Wingdings" panose="05000000000000000000" pitchFamily="2" charset="2"/>
              </a:rPr>
              <a:t>information.</a:t>
            </a:r>
          </a:p>
          <a:p>
            <a:pPr marL="457200" indent="-457200">
              <a:spcBef>
                <a:spcPts val="1500"/>
              </a:spcBef>
              <a:buFont typeface="+mj-lt"/>
              <a:buAutoNum type="arabicPeriod"/>
            </a:pPr>
            <a:r>
              <a:rPr lang="en-US" sz="2400" b="1" dirty="0" smtClean="0"/>
              <a:t>Data taxonomy/levels:  </a:t>
            </a:r>
            <a:r>
              <a:rPr lang="en-US" sz="2200" b="1" dirty="0" smtClean="0"/>
              <a:t>analyze (understand) </a:t>
            </a:r>
            <a:r>
              <a:rPr lang="en-US" sz="2200" b="1" dirty="0" smtClean="0">
                <a:sym typeface="Wingdings" panose="05000000000000000000" pitchFamily="2" charset="2"/>
              </a:rPr>
              <a:t> interpret </a:t>
            </a:r>
            <a:r>
              <a:rPr lang="en-US" sz="2200" b="1" dirty="0">
                <a:sym typeface="Wingdings" panose="05000000000000000000" pitchFamily="2" charset="2"/>
              </a:rPr>
              <a:t>(</a:t>
            </a:r>
            <a:r>
              <a:rPr lang="en-US" sz="2200" b="1" dirty="0" smtClean="0">
                <a:sym typeface="Wingdings" panose="05000000000000000000" pitchFamily="2" charset="2"/>
              </a:rPr>
              <a:t>strategic/improvement)  communicate (impart/explain, </a:t>
            </a:r>
            <a:r>
              <a:rPr lang="en-US" sz="2200" b="1" dirty="0" err="1" smtClean="0">
                <a:sym typeface="Wingdings" panose="05000000000000000000" pitchFamily="2" charset="2"/>
              </a:rPr>
              <a:t>Cambra</a:t>
            </a:r>
            <a:r>
              <a:rPr lang="en-US" sz="2200" b="1" dirty="0" smtClean="0">
                <a:sym typeface="Wingdings" panose="05000000000000000000" pitchFamily="2" charset="2"/>
              </a:rPr>
              <a:t>)</a:t>
            </a:r>
          </a:p>
          <a:p>
            <a:pPr marL="457200" indent="-457200">
              <a:spcBef>
                <a:spcPts val="1500"/>
              </a:spcBef>
              <a:buFont typeface="+mj-lt"/>
              <a:buAutoNum type="arabicPeriod"/>
            </a:pPr>
            <a:r>
              <a:rPr lang="en-US" sz="2400" b="1" dirty="0" smtClean="0"/>
              <a:t>Critical </a:t>
            </a:r>
            <a:r>
              <a:rPr lang="en-US" sz="2400" b="1" dirty="0"/>
              <a:t>for hospitality </a:t>
            </a:r>
            <a:r>
              <a:rPr lang="en-US" sz="2400" b="1" dirty="0" smtClean="0"/>
              <a:t>and tourism education to be industry relevant </a:t>
            </a:r>
            <a:r>
              <a:rPr lang="en-US" sz="2200" b="1" dirty="0" smtClean="0"/>
              <a:t>(terminology, definitions, formulas, methodologies, reports, hot topics, current challenges)</a:t>
            </a:r>
            <a:endParaRPr lang="en-US" sz="2200" b="1" dirty="0"/>
          </a:p>
          <a:p>
            <a:pPr marL="457200" indent="-457200">
              <a:spcBef>
                <a:spcPts val="1500"/>
              </a:spcBef>
              <a:buFont typeface="+mj-lt"/>
              <a:buAutoNum type="arabicPeriod"/>
            </a:pPr>
            <a:r>
              <a:rPr lang="en-US" sz="2400" b="1" dirty="0" smtClean="0"/>
              <a:t>Students can benefit immensely from hands-on </a:t>
            </a:r>
            <a:r>
              <a:rPr lang="en-US" sz="2400" b="1" dirty="0"/>
              <a:t>experience working with live hotel &amp; tourism industry </a:t>
            </a:r>
            <a:r>
              <a:rPr lang="en-US" sz="2400" b="1" dirty="0" smtClean="0"/>
              <a:t>data, studying real situations and solving actual problems</a:t>
            </a:r>
            <a:r>
              <a:rPr lang="en-US" sz="2200" b="1" dirty="0" smtClean="0"/>
              <a:t> (same data they will be using in a hotel, company, or tourism organization)</a:t>
            </a:r>
            <a:endParaRPr lang="en-US" sz="2200" b="1" dirty="0"/>
          </a:p>
          <a:p>
            <a:pPr>
              <a:spcBef>
                <a:spcPts val="1800"/>
              </a:spcBef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378789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61255" y="194269"/>
            <a:ext cx="8514589" cy="84986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i="1" dirty="0" smtClean="0">
                <a:solidFill>
                  <a:schemeClr val="tx1"/>
                </a:solidFill>
                <a:latin typeface="+mn-lt"/>
              </a:rPr>
              <a:t>Familiarity with data is priceless - examples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9945" y="1001486"/>
            <a:ext cx="3788226" cy="499291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spcBef>
                <a:spcPts val="1800"/>
              </a:spcBef>
              <a:buFont typeface="+mj-lt"/>
              <a:buAutoNum type="arabicPeriod"/>
            </a:pPr>
            <a:r>
              <a:rPr lang="en-US" sz="2400" b="1" dirty="0" smtClean="0"/>
              <a:t>Running </a:t>
            </a:r>
            <a:r>
              <a:rPr lang="en-US" sz="2400" b="1" u="sng" dirty="0" smtClean="0"/>
              <a:t>12-month</a:t>
            </a:r>
            <a:r>
              <a:rPr lang="en-US" sz="2400" b="1" dirty="0" smtClean="0"/>
              <a:t> data </a:t>
            </a:r>
            <a:r>
              <a:rPr lang="en-US" sz="2400" b="1" dirty="0"/>
              <a:t>versus </a:t>
            </a:r>
            <a:r>
              <a:rPr lang="en-US" sz="2400" b="1" dirty="0" smtClean="0"/>
              <a:t>monthly data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eriod"/>
            </a:pPr>
            <a:r>
              <a:rPr lang="en-US" sz="2400" b="1" u="sng" dirty="0" smtClean="0"/>
              <a:t>Actual</a:t>
            </a:r>
            <a:r>
              <a:rPr lang="en-US" sz="2400" b="1" dirty="0" smtClean="0"/>
              <a:t> values versus </a:t>
            </a:r>
            <a:r>
              <a:rPr lang="en-US" sz="2400" b="1" u="sng" dirty="0" smtClean="0"/>
              <a:t>percent changes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eriod"/>
            </a:pPr>
            <a:r>
              <a:rPr lang="en-US" sz="2400" b="1" dirty="0" smtClean="0"/>
              <a:t>Market </a:t>
            </a:r>
            <a:r>
              <a:rPr lang="en-US" sz="2400" b="1" u="sng" dirty="0" smtClean="0"/>
              <a:t>breakdowns</a:t>
            </a:r>
            <a:r>
              <a:rPr lang="en-US" sz="2400" b="1" dirty="0" smtClean="0"/>
              <a:t> impact on total market</a:t>
            </a:r>
          </a:p>
        </p:txBody>
      </p:sp>
      <p:graphicFrame>
        <p:nvGraphicFramePr>
          <p:cNvPr id="4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4473394"/>
              </p:ext>
            </p:extLst>
          </p:nvPr>
        </p:nvGraphicFramePr>
        <p:xfrm>
          <a:off x="4949372" y="986972"/>
          <a:ext cx="3846285" cy="2481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030930"/>
              </p:ext>
            </p:extLst>
          </p:nvPr>
        </p:nvGraphicFramePr>
        <p:xfrm>
          <a:off x="4659086" y="3773713"/>
          <a:ext cx="4383314" cy="2554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9039011"/>
              </p:ext>
            </p:extLst>
          </p:nvPr>
        </p:nvGraphicFramePr>
        <p:xfrm>
          <a:off x="331075" y="3941380"/>
          <a:ext cx="4303986" cy="2470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706711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9160" y="223297"/>
            <a:ext cx="4156383" cy="84986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i="1" dirty="0" smtClean="0">
                <a:solidFill>
                  <a:schemeClr val="tx1"/>
                </a:solidFill>
                <a:latin typeface="+mn-lt"/>
              </a:rPr>
              <a:t>Not rocket science!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0571" y="976922"/>
            <a:ext cx="3759200" cy="493039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spcBef>
                <a:spcPts val="1800"/>
              </a:spcBef>
              <a:buFont typeface="+mj-lt"/>
              <a:buAutoNum type="arabicPeriod" startAt="4"/>
            </a:pPr>
            <a:r>
              <a:rPr lang="en-US" sz="2400" b="1" dirty="0" smtClean="0"/>
              <a:t>Supply and Demand equates to</a:t>
            </a:r>
            <a:r>
              <a:rPr lang="en-US" sz="2400" b="1" dirty="0" smtClean="0">
                <a:sym typeface="Wingdings" panose="05000000000000000000" pitchFamily="2" charset="2"/>
              </a:rPr>
              <a:t> Occupancy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eriod" startAt="4"/>
            </a:pPr>
            <a:r>
              <a:rPr lang="en-US" sz="2400" b="1" u="sng" dirty="0" smtClean="0">
                <a:sym typeface="Wingdings" panose="05000000000000000000" pitchFamily="2" charset="2"/>
              </a:rPr>
              <a:t>Occupancy</a:t>
            </a:r>
            <a:r>
              <a:rPr lang="en-US" sz="2400" b="1" dirty="0" smtClean="0">
                <a:sym typeface="Wingdings" panose="05000000000000000000" pitchFamily="2" charset="2"/>
              </a:rPr>
              <a:t> impact upon </a:t>
            </a:r>
            <a:r>
              <a:rPr lang="en-US" sz="2400" b="1" u="sng" dirty="0" smtClean="0">
                <a:sym typeface="Wingdings" panose="05000000000000000000" pitchFamily="2" charset="2"/>
              </a:rPr>
              <a:t>ADR</a:t>
            </a:r>
            <a:r>
              <a:rPr lang="en-US" sz="2400" b="1" dirty="0" smtClean="0">
                <a:sym typeface="Wingdings" panose="05000000000000000000" pitchFamily="2" charset="2"/>
              </a:rPr>
              <a:t> (pricing) 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eriod" startAt="4"/>
            </a:pPr>
            <a:r>
              <a:rPr lang="en-US" sz="2400" b="1" dirty="0" smtClean="0">
                <a:sym typeface="Wingdings" panose="05000000000000000000" pitchFamily="2" charset="2"/>
              </a:rPr>
              <a:t>Occupancy and ADR add up to RevPAR</a:t>
            </a:r>
          </a:p>
        </p:txBody>
      </p:sp>
      <p:graphicFrame>
        <p:nvGraphicFramePr>
          <p:cNvPr id="4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7307894"/>
              </p:ext>
            </p:extLst>
          </p:nvPr>
        </p:nvGraphicFramePr>
        <p:xfrm>
          <a:off x="4644571" y="333828"/>
          <a:ext cx="4352720" cy="2902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2373105"/>
              </p:ext>
            </p:extLst>
          </p:nvPr>
        </p:nvGraphicFramePr>
        <p:xfrm>
          <a:off x="4688114" y="3352800"/>
          <a:ext cx="4277217" cy="2898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6645445"/>
              </p:ext>
            </p:extLst>
          </p:nvPr>
        </p:nvGraphicFramePr>
        <p:xfrm>
          <a:off x="295542" y="3817257"/>
          <a:ext cx="4203887" cy="24486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3" name="Straight Arrow Connector 2"/>
          <p:cNvCxnSpPr/>
          <p:nvPr/>
        </p:nvCxnSpPr>
        <p:spPr bwMode="auto">
          <a:xfrm>
            <a:off x="2976680" y="5210629"/>
            <a:ext cx="174172" cy="5080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V="1">
            <a:off x="3664857" y="5210629"/>
            <a:ext cx="174172" cy="5080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>
            <a:off x="1255485" y="5094515"/>
            <a:ext cx="312058" cy="37011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090239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3" y="315310"/>
            <a:ext cx="4368798" cy="559200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spcBef>
                <a:spcPts val="1500"/>
              </a:spcBef>
              <a:buFont typeface="+mj-lt"/>
              <a:buAutoNum type="arabicPeriod" startAt="7"/>
            </a:pPr>
            <a:r>
              <a:rPr lang="en-US" sz="2400" b="1" dirty="0" smtClean="0">
                <a:sym typeface="Wingdings" panose="05000000000000000000" pitchFamily="2" charset="2"/>
              </a:rPr>
              <a:t>What happens in </a:t>
            </a:r>
            <a:r>
              <a:rPr lang="en-US" sz="2400" b="1" u="sng" dirty="0" smtClean="0">
                <a:sym typeface="Wingdings" panose="05000000000000000000" pitchFamily="2" charset="2"/>
              </a:rPr>
              <a:t>economic cycles</a:t>
            </a:r>
            <a:r>
              <a:rPr lang="en-US" sz="2400" b="1" dirty="0" smtClean="0">
                <a:sym typeface="Wingdings" panose="05000000000000000000" pitchFamily="2" charset="2"/>
              </a:rPr>
              <a:t>?</a:t>
            </a:r>
          </a:p>
          <a:p>
            <a:pPr marL="457200" indent="-457200">
              <a:spcBef>
                <a:spcPts val="1500"/>
              </a:spcBef>
              <a:buFont typeface="+mj-lt"/>
              <a:buAutoNum type="arabicPeriod" startAt="7"/>
            </a:pPr>
            <a:r>
              <a:rPr lang="en-US" sz="2400" b="1" dirty="0" smtClean="0">
                <a:sym typeface="Wingdings" panose="05000000000000000000" pitchFamily="2" charset="2"/>
              </a:rPr>
              <a:t>Economic cycles impact on  </a:t>
            </a:r>
            <a:r>
              <a:rPr lang="en-US" sz="2400" b="1" u="sng" dirty="0" smtClean="0">
                <a:sym typeface="Wingdings" panose="05000000000000000000" pitchFamily="2" charset="2"/>
              </a:rPr>
              <a:t>group/transient business</a:t>
            </a:r>
          </a:p>
          <a:p>
            <a:pPr marL="457200" indent="-457200">
              <a:spcBef>
                <a:spcPts val="1500"/>
              </a:spcBef>
              <a:buFont typeface="+mj-lt"/>
              <a:buAutoNum type="arabicPeriod" startAt="7"/>
            </a:pPr>
            <a:r>
              <a:rPr lang="en-US" sz="2400" b="1" dirty="0"/>
              <a:t>Raw data (Sup, Dem, Rev) versus KPIs (</a:t>
            </a:r>
            <a:r>
              <a:rPr lang="en-US" sz="2400" b="1" dirty="0" err="1"/>
              <a:t>Occ</a:t>
            </a:r>
            <a:r>
              <a:rPr lang="en-US" sz="2400" b="1" dirty="0"/>
              <a:t>, ADR, RevPAR</a:t>
            </a:r>
            <a:r>
              <a:rPr lang="en-US" sz="2400" b="1" dirty="0" smtClean="0"/>
              <a:t>)</a:t>
            </a:r>
            <a:endParaRPr lang="en-US" sz="2400" b="1" dirty="0"/>
          </a:p>
        </p:txBody>
      </p:sp>
      <p:graphicFrame>
        <p:nvGraphicFramePr>
          <p:cNvPr id="4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8557037"/>
              </p:ext>
            </p:extLst>
          </p:nvPr>
        </p:nvGraphicFramePr>
        <p:xfrm>
          <a:off x="188685" y="3578772"/>
          <a:ext cx="4252686" cy="2575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2135176"/>
              </p:ext>
            </p:extLst>
          </p:nvPr>
        </p:nvGraphicFramePr>
        <p:xfrm>
          <a:off x="4513943" y="3309257"/>
          <a:ext cx="4528457" cy="2989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9636963"/>
              </p:ext>
            </p:extLst>
          </p:nvPr>
        </p:nvGraphicFramePr>
        <p:xfrm>
          <a:off x="4775200" y="203200"/>
          <a:ext cx="4209143" cy="29318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991801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35187" y="270595"/>
            <a:ext cx="3546783" cy="101041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000" i="1" dirty="0" smtClean="0">
                <a:solidFill>
                  <a:schemeClr val="tx1"/>
                </a:solidFill>
                <a:latin typeface="+mn-lt"/>
              </a:rPr>
              <a:t>Nothing compares to </a:t>
            </a:r>
            <a:br>
              <a:rPr lang="en-US" sz="3000" i="1" dirty="0" smtClean="0">
                <a:solidFill>
                  <a:schemeClr val="tx1"/>
                </a:solidFill>
                <a:latin typeface="+mn-lt"/>
              </a:rPr>
            </a:br>
            <a:r>
              <a:rPr lang="en-US" sz="3000" i="1" dirty="0" smtClean="0">
                <a:solidFill>
                  <a:schemeClr val="tx1"/>
                </a:solidFill>
                <a:latin typeface="+mn-lt"/>
              </a:rPr>
              <a:t>hands-on experience working with live industry data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4179" y="2579048"/>
            <a:ext cx="3396341" cy="34689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spcBef>
                <a:spcPts val="3000"/>
              </a:spcBef>
              <a:buFont typeface="+mj-lt"/>
              <a:buAutoNum type="arabicPeriod" startAt="10"/>
            </a:pPr>
            <a:r>
              <a:rPr lang="en-US" sz="2400" b="1" u="sng" dirty="0" smtClean="0">
                <a:sym typeface="Wingdings" panose="05000000000000000000" pitchFamily="2" charset="2"/>
              </a:rPr>
              <a:t>Pipeline</a:t>
            </a:r>
            <a:r>
              <a:rPr lang="en-US" sz="2400" b="1" dirty="0" smtClean="0">
                <a:sym typeface="Wingdings" panose="05000000000000000000" pitchFamily="2" charset="2"/>
              </a:rPr>
              <a:t> activity historic and future, adds up to future </a:t>
            </a:r>
            <a:r>
              <a:rPr lang="en-US" sz="2400" b="1" dirty="0">
                <a:sym typeface="Wingdings" panose="05000000000000000000" pitchFamily="2" charset="2"/>
              </a:rPr>
              <a:t>s</a:t>
            </a:r>
            <a:r>
              <a:rPr lang="en-US" sz="2400" b="1" dirty="0" smtClean="0">
                <a:sym typeface="Wingdings" panose="05000000000000000000" pitchFamily="2" charset="2"/>
              </a:rPr>
              <a:t>upply (forecasting)</a:t>
            </a:r>
          </a:p>
          <a:p>
            <a:pPr marL="457200" indent="-457200">
              <a:spcBef>
                <a:spcPts val="3000"/>
              </a:spcBef>
              <a:buFont typeface="+mj-lt"/>
              <a:buAutoNum type="arabicPeriod" startAt="10"/>
            </a:pPr>
            <a:r>
              <a:rPr lang="en-US" sz="2400" b="1" u="sng" dirty="0" smtClean="0">
                <a:sym typeface="Wingdings" panose="05000000000000000000" pitchFamily="2" charset="2"/>
              </a:rPr>
              <a:t>Accounting</a:t>
            </a:r>
            <a:r>
              <a:rPr lang="en-US" sz="2400" b="1" dirty="0" smtClean="0">
                <a:sym typeface="Wingdings" panose="05000000000000000000" pitchFamily="2" charset="2"/>
              </a:rPr>
              <a:t> </a:t>
            </a:r>
            <a:r>
              <a:rPr lang="en-US" sz="2400" b="1" dirty="0">
                <a:sym typeface="Wingdings" panose="05000000000000000000" pitchFamily="2" charset="2"/>
              </a:rPr>
              <a:t>Profit </a:t>
            </a:r>
            <a:r>
              <a:rPr lang="en-US" sz="2400" b="1" dirty="0" smtClean="0">
                <a:sym typeface="Wingdings" panose="05000000000000000000" pitchFamily="2" charset="2"/>
              </a:rPr>
              <a:t>&amp; Loss data over time and for different class hotels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6478177"/>
              </p:ext>
            </p:extLst>
          </p:nvPr>
        </p:nvGraphicFramePr>
        <p:xfrm>
          <a:off x="4049485" y="203199"/>
          <a:ext cx="4949371" cy="30407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6377084"/>
              </p:ext>
            </p:extLst>
          </p:nvPr>
        </p:nvGraphicFramePr>
        <p:xfrm>
          <a:off x="4136571" y="3389863"/>
          <a:ext cx="5007429" cy="2759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211005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9943" y="914402"/>
            <a:ext cx="841828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4000" b="1" dirty="0" smtClean="0"/>
              <a:t>How to Conduct a Market Study, Impact Analysis, or Feasibility Study</a:t>
            </a:r>
            <a:r>
              <a:rPr lang="en-US" sz="4000" b="1" i="1" dirty="0" smtClean="0"/>
              <a:t> </a:t>
            </a:r>
            <a:r>
              <a:rPr lang="en-US" sz="2800" b="1" i="1" dirty="0" smtClean="0">
                <a:solidFill>
                  <a:srgbClr val="FFFF00"/>
                </a:solidFill>
              </a:rPr>
              <a:t>brand new!</a:t>
            </a:r>
            <a:endParaRPr lang="en-US" sz="2800" b="1" i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456" y="3795319"/>
            <a:ext cx="7271657" cy="2365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0028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3675" y="265728"/>
            <a:ext cx="8229600" cy="94364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+mn-lt"/>
              </a:rPr>
              <a:t>How to Conduct a Market Study </a:t>
            </a:r>
            <a:r>
              <a:rPr lang="en-US" sz="3200" i="1" dirty="0" smtClean="0">
                <a:solidFill>
                  <a:schemeClr val="tx1"/>
                </a:solidFill>
                <a:latin typeface="+mn-lt"/>
              </a:rPr>
              <a:t>- Description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0176" y="1030515"/>
            <a:ext cx="8263781" cy="569977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spcBef>
                <a:spcPts val="1500"/>
              </a:spcBef>
              <a:buFont typeface="+mj-lt"/>
              <a:buAutoNum type="arabicPeriod"/>
            </a:pPr>
            <a:r>
              <a:rPr lang="en-US" sz="2400" b="1" u="sng" dirty="0" smtClean="0"/>
              <a:t>Comprehensive training program</a:t>
            </a:r>
            <a:r>
              <a:rPr lang="en-US" sz="2400" b="1" dirty="0" smtClean="0"/>
              <a:t> – PowerPoint with over 200 slides, also a 2-hour Brainshark (PP with audio)</a:t>
            </a:r>
          </a:p>
          <a:p>
            <a:pPr marL="457200" indent="-457200">
              <a:spcBef>
                <a:spcPts val="1500"/>
              </a:spcBef>
              <a:buFont typeface="+mj-lt"/>
              <a:buAutoNum type="arabicPeriod"/>
            </a:pPr>
            <a:r>
              <a:rPr lang="en-US" sz="2400" b="1" dirty="0" smtClean="0"/>
              <a:t>Thorough review of typical hotel industry research projects, including examples, objectives, alternatives and exceptions.</a:t>
            </a:r>
          </a:p>
          <a:p>
            <a:pPr marL="457200" indent="-457200">
              <a:spcBef>
                <a:spcPts val="1500"/>
              </a:spcBef>
              <a:buFont typeface="+mj-lt"/>
              <a:buAutoNum type="arabicPeriod"/>
            </a:pPr>
            <a:r>
              <a:rPr lang="en-US" sz="2400" b="1" dirty="0" smtClean="0"/>
              <a:t>Detailed description of a variety of industry reports and data files available for research projects.</a:t>
            </a:r>
          </a:p>
          <a:p>
            <a:pPr marL="457200" indent="-457200">
              <a:spcBef>
                <a:spcPts val="1500"/>
              </a:spcBef>
              <a:buFont typeface="+mj-lt"/>
              <a:buAutoNum type="arabicPeriod"/>
            </a:pPr>
            <a:r>
              <a:rPr lang="en-US" sz="2400" b="1" u="sng" dirty="0" smtClean="0"/>
              <a:t>Sample market study</a:t>
            </a:r>
            <a:r>
              <a:rPr lang="en-US" sz="2400" b="1" dirty="0" smtClean="0"/>
              <a:t> for a typical city.</a:t>
            </a:r>
          </a:p>
          <a:p>
            <a:pPr marL="457200" indent="-457200">
              <a:spcBef>
                <a:spcPts val="1500"/>
              </a:spcBef>
              <a:buFont typeface="+mj-lt"/>
              <a:buAutoNum type="arabicPeriod"/>
            </a:pPr>
            <a:r>
              <a:rPr lang="en-US" sz="2400" b="1" u="sng" dirty="0" smtClean="0"/>
              <a:t>Access to data</a:t>
            </a:r>
            <a:r>
              <a:rPr lang="en-US" sz="2400" b="1" dirty="0" smtClean="0"/>
              <a:t> so that you can split class into groups, assign or have them select specific geographic areas and then obtain a wide variety of reports with data specific to the area selected.</a:t>
            </a:r>
          </a:p>
        </p:txBody>
      </p:sp>
    </p:spTree>
    <p:extLst>
      <p:ext uri="{BB962C8B-B14F-4D97-AF65-F5344CB8AC3E}">
        <p14:creationId xmlns:p14="http://schemas.microsoft.com/office/powerpoint/2010/main" val="25387024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58798" y="173040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i="1" u="sng" dirty="0" smtClean="0">
                <a:solidFill>
                  <a:schemeClr val="tx1"/>
                </a:solidFill>
              </a:rPr>
              <a:t>Excerpt</a:t>
            </a:r>
            <a:r>
              <a:rPr lang="en-US" sz="2400" i="1" u="sng" dirty="0">
                <a:solidFill>
                  <a:schemeClr val="tx1"/>
                </a:solidFill>
              </a:rPr>
              <a:t>/</a:t>
            </a:r>
            <a:r>
              <a:rPr lang="en-US" sz="2400" i="1" u="sng" dirty="0" smtClean="0">
                <a:solidFill>
                  <a:schemeClr val="tx1"/>
                </a:solidFill>
              </a:rPr>
              <a:t>Sample</a:t>
            </a:r>
            <a:r>
              <a:rPr lang="en-US" sz="2400" dirty="0" smtClean="0">
                <a:solidFill>
                  <a:schemeClr val="tx1"/>
                </a:solidFill>
              </a:rPr>
              <a:t> Application  – Which research projects utilize which types of data?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9202561"/>
              </p:ext>
            </p:extLst>
          </p:nvPr>
        </p:nvGraphicFramePr>
        <p:xfrm>
          <a:off x="482446" y="1129059"/>
          <a:ext cx="8228419" cy="5029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921131"/>
                <a:gridCol w="1696318"/>
                <a:gridCol w="1780293"/>
                <a:gridCol w="1830677"/>
              </a:tblGrid>
              <a:tr h="7316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Types of data / Research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Market Study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Impact Analysis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Feasibility Study</a:t>
                      </a:r>
                      <a:endParaRPr lang="en-US" sz="2000" dirty="0"/>
                    </a:p>
                  </a:txBody>
                  <a:tcPr anchor="ctr"/>
                </a:tc>
              </a:tr>
              <a:tr h="668562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Monthly and</a:t>
                      </a:r>
                      <a:r>
                        <a:rPr lang="en-US" sz="2000" b="1" baseline="0" dirty="0" smtClean="0"/>
                        <a:t> daily performance data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X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X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X</a:t>
                      </a:r>
                      <a:endParaRPr lang="en-US" sz="2000" b="1" dirty="0"/>
                    </a:p>
                  </a:txBody>
                  <a:tcPr anchor="ctr"/>
                </a:tc>
              </a:tr>
              <a:tr h="731640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Profit and Loss data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X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possibly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critical</a:t>
                      </a:r>
                      <a:endParaRPr lang="en-US" sz="2000" b="1" dirty="0"/>
                    </a:p>
                  </a:txBody>
                  <a:tcPr anchor="ctr"/>
                </a:tc>
              </a:tr>
              <a:tr h="668562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Past</a:t>
                      </a:r>
                      <a:r>
                        <a:rPr lang="en-US" sz="2000" b="1" baseline="0" dirty="0" smtClean="0"/>
                        <a:t> and future development data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X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X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X</a:t>
                      </a:r>
                      <a:endParaRPr lang="en-US" sz="2000" b="1" dirty="0"/>
                    </a:p>
                  </a:txBody>
                  <a:tcPr anchor="ctr"/>
                </a:tc>
              </a:tr>
              <a:tr h="731640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Size and structure</a:t>
                      </a:r>
                      <a:r>
                        <a:rPr lang="en-US" sz="2000" b="1" baseline="0" dirty="0" smtClean="0"/>
                        <a:t> information on hotels 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X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X</a:t>
                      </a:r>
                      <a:endParaRPr lang="en-US" sz="2000" b="1" dirty="0"/>
                    </a:p>
                  </a:txBody>
                  <a:tcPr anchor="ctr"/>
                </a:tc>
              </a:tr>
              <a:tr h="731640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Property attribute</a:t>
                      </a:r>
                      <a:r>
                        <a:rPr lang="en-US" sz="2000" b="1" baseline="0" dirty="0" smtClean="0"/>
                        <a:t> data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X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X</a:t>
                      </a:r>
                      <a:endParaRPr lang="en-US" sz="2000" b="1" dirty="0"/>
                    </a:p>
                  </a:txBody>
                  <a:tcPr anchor="ctr"/>
                </a:tc>
              </a:tr>
              <a:tr h="668562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Projected performance data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X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possibly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X</a:t>
                      </a:r>
                      <a:endParaRPr lang="en-US" sz="2000" b="1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34947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199564"/>
            <a:ext cx="8229600" cy="1143000"/>
          </a:xfrm>
          <a:ln>
            <a:noFill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3200" dirty="0"/>
              <a:t>Sample Market </a:t>
            </a:r>
            <a:r>
              <a:rPr lang="en-US" sz="3200" dirty="0" smtClean="0"/>
              <a:t>Study </a:t>
            </a:r>
            <a:r>
              <a:rPr lang="en-US" sz="2800" i="1" dirty="0" smtClean="0"/>
              <a:t>– Components:</a:t>
            </a:r>
            <a:endParaRPr lang="en-US" sz="2800" i="1" dirty="0"/>
          </a:p>
        </p:txBody>
      </p:sp>
      <p:sp>
        <p:nvSpPr>
          <p:cNvPr id="7" name="Content Placeholder 6"/>
          <p:cNvSpPr>
            <a:spLocks noGrp="1"/>
          </p:cNvSpPr>
          <p:nvPr>
            <p:ph idx="4294967295"/>
          </p:nvPr>
        </p:nvSpPr>
        <p:spPr>
          <a:xfrm>
            <a:off x="717393" y="1001788"/>
            <a:ext cx="6667500" cy="4903788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n-US" sz="2400" b="1" dirty="0" smtClean="0"/>
              <a:t>General Makeup </a:t>
            </a:r>
            <a:endParaRPr lang="en-US" sz="2400" b="1" dirty="0"/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n-US" sz="2400" b="1" dirty="0"/>
              <a:t>Current </a:t>
            </a:r>
            <a:r>
              <a:rPr lang="en-US" sz="2400" b="1" dirty="0" smtClean="0"/>
              <a:t>Statistics</a:t>
            </a:r>
            <a:endParaRPr lang="en-US" sz="2400" b="1" dirty="0"/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n-US" sz="2400" b="1" dirty="0" smtClean="0"/>
              <a:t>Trended Data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n-US" sz="2400" b="1" dirty="0"/>
              <a:t>Economic </a:t>
            </a:r>
            <a:r>
              <a:rPr lang="en-US" sz="2400" b="1" dirty="0" smtClean="0"/>
              <a:t>Cycles</a:t>
            </a:r>
            <a:endParaRPr lang="en-US" sz="2400" b="1" dirty="0"/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n-US" sz="2400" b="1" dirty="0" smtClean="0"/>
              <a:t>Market </a:t>
            </a:r>
            <a:r>
              <a:rPr lang="en-US" sz="2400" b="1" dirty="0"/>
              <a:t>B</a:t>
            </a:r>
            <a:r>
              <a:rPr lang="en-US" sz="2400" b="1" dirty="0" smtClean="0"/>
              <a:t>reakdown</a:t>
            </a:r>
            <a:endParaRPr lang="en-US" sz="2400" b="1" dirty="0"/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n-US" sz="2400" b="1" dirty="0"/>
              <a:t>Comparable </a:t>
            </a:r>
            <a:r>
              <a:rPr lang="en-US" sz="2400" b="1" dirty="0" smtClean="0"/>
              <a:t>Markets</a:t>
            </a:r>
            <a:endParaRPr lang="en-US" sz="2400" b="1" dirty="0"/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n-US" sz="2400" b="1" dirty="0" smtClean="0"/>
              <a:t>Types </a:t>
            </a:r>
            <a:r>
              <a:rPr lang="en-US" sz="2400" b="1" dirty="0"/>
              <a:t>of </a:t>
            </a:r>
            <a:r>
              <a:rPr lang="en-US" sz="2400" b="1" dirty="0" smtClean="0"/>
              <a:t>Business</a:t>
            </a:r>
            <a:endParaRPr lang="en-US" sz="2400" b="1" dirty="0"/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n-US" sz="2400" b="1" dirty="0" smtClean="0"/>
              <a:t>Daily Data</a:t>
            </a:r>
            <a:endParaRPr lang="en-US" sz="2400" b="1" dirty="0"/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n-US" sz="2400" b="1" dirty="0" smtClean="0"/>
              <a:t>Pipeline Data</a:t>
            </a:r>
            <a:endParaRPr lang="en-US" sz="2400" b="1" dirty="0"/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n-US" sz="2400" b="1" dirty="0" smtClean="0"/>
              <a:t>Profitability Data</a:t>
            </a:r>
            <a:endParaRPr lang="en-US" sz="2400" b="1" dirty="0"/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n-US" sz="2400" b="1" dirty="0" smtClean="0"/>
              <a:t>Forecast Data</a:t>
            </a:r>
            <a:endParaRPr lang="en-US" sz="2400" b="1" dirty="0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5521111"/>
              </p:ext>
            </p:extLst>
          </p:nvPr>
        </p:nvGraphicFramePr>
        <p:xfrm>
          <a:off x="4253936" y="821059"/>
          <a:ext cx="4693033" cy="2473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0958251"/>
              </p:ext>
            </p:extLst>
          </p:nvPr>
        </p:nvGraphicFramePr>
        <p:xfrm>
          <a:off x="4257927" y="3563006"/>
          <a:ext cx="4760844" cy="2774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40208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Pictures &amp; Web Pages\crystal b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67454" cy="528403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121108" y="795840"/>
            <a:ext cx="4624466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2060"/>
                </a:solidFill>
                <a:effectLst>
                  <a:glow rad="139700">
                    <a:schemeClr val="accent5">
                      <a:lumMod val="75000"/>
                      <a:alpha val="40000"/>
                    </a:schemeClr>
                  </a:glow>
                </a:effectLst>
              </a:rPr>
              <a:t>Hospitality </a:t>
            </a:r>
            <a:br>
              <a:rPr lang="en-US" sz="4800" b="1" dirty="0" smtClean="0">
                <a:solidFill>
                  <a:srgbClr val="002060"/>
                </a:solidFill>
                <a:effectLst>
                  <a:glow rad="139700">
                    <a:schemeClr val="accent5">
                      <a:lumMod val="75000"/>
                      <a:alpha val="40000"/>
                    </a:schemeClr>
                  </a:glow>
                </a:effectLst>
              </a:rPr>
            </a:br>
            <a:r>
              <a:rPr lang="en-US" sz="4800" b="1" dirty="0" smtClean="0">
                <a:solidFill>
                  <a:srgbClr val="002060"/>
                </a:solidFill>
                <a:effectLst>
                  <a:glow rad="139700">
                    <a:schemeClr val="accent5">
                      <a:lumMod val="75000"/>
                      <a:alpha val="40000"/>
                    </a:schemeClr>
                  </a:glow>
                </a:effectLst>
              </a:rPr>
              <a:t>and Tourism </a:t>
            </a:r>
            <a:br>
              <a:rPr lang="en-US" sz="4800" b="1" dirty="0" smtClean="0">
                <a:solidFill>
                  <a:srgbClr val="002060"/>
                </a:solidFill>
                <a:effectLst>
                  <a:glow rad="139700">
                    <a:schemeClr val="accent5">
                      <a:lumMod val="75000"/>
                      <a:alpha val="40000"/>
                    </a:schemeClr>
                  </a:glow>
                </a:effectLst>
              </a:rPr>
            </a:br>
            <a:r>
              <a:rPr lang="en-US" sz="4800" b="1" dirty="0" smtClean="0">
                <a:solidFill>
                  <a:srgbClr val="002060"/>
                </a:solidFill>
                <a:effectLst>
                  <a:glow rad="139700">
                    <a:schemeClr val="accent5">
                      <a:lumMod val="75000"/>
                      <a:alpha val="40000"/>
                    </a:schemeClr>
                  </a:glow>
                </a:effectLst>
              </a:rPr>
              <a:t>Future Trends</a:t>
            </a:r>
          </a:p>
          <a:p>
            <a:pPr algn="ctr"/>
            <a:r>
              <a:rPr lang="en-US" sz="4400" b="1" i="1" dirty="0">
                <a:solidFill>
                  <a:srgbClr val="D00000"/>
                </a:solidFill>
                <a:effectLst>
                  <a:glow rad="139700">
                    <a:schemeClr val="accent5">
                      <a:lumMod val="75000"/>
                      <a:alpha val="40000"/>
                    </a:schemeClr>
                  </a:glow>
                </a:effectLst>
              </a:rPr>
              <a:t>n</a:t>
            </a:r>
            <a:r>
              <a:rPr lang="en-US" sz="4400" b="1" i="1" dirty="0" smtClean="0">
                <a:solidFill>
                  <a:srgbClr val="D00000"/>
                </a:solidFill>
                <a:effectLst>
                  <a:glow rad="139700">
                    <a:schemeClr val="accent5">
                      <a:lumMod val="75000"/>
                      <a:alpha val="40000"/>
                    </a:schemeClr>
                  </a:glow>
                </a:effectLst>
              </a:rPr>
              <a:t>ew!</a:t>
            </a:r>
            <a:r>
              <a:rPr lang="en-US" sz="4400" b="1" i="1" dirty="0" smtClean="0">
                <a:solidFill>
                  <a:srgbClr val="002060"/>
                </a:solidFill>
                <a:effectLst>
                  <a:glow rad="139700">
                    <a:schemeClr val="accent5">
                      <a:lumMod val="75000"/>
                      <a:alpha val="40000"/>
                    </a:schemeClr>
                  </a:glow>
                </a:effectLst>
              </a:rPr>
              <a:t> 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0" y="6228413"/>
            <a:ext cx="9144000" cy="629587"/>
          </a:xfrm>
          <a:prstGeom prst="rect">
            <a:avLst/>
          </a:prstGeom>
          <a:solidFill>
            <a:srgbClr val="4B4B4B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217719" y="5399315"/>
            <a:ext cx="8708571" cy="1274306"/>
          </a:xfrm>
          <a:prstGeom prst="rect">
            <a:avLst/>
          </a:prstGeom>
        </p:spPr>
        <p:txBody>
          <a:bodyPr/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Over 100 slides on current issues, hot topics and industry challenges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b="1" kern="0" dirty="0" smtClean="0">
                <a:latin typeface="Calibri" pitchFamily="34" charset="0"/>
                <a:cs typeface="Calibri" pitchFamily="34" charset="0"/>
              </a:rPr>
              <a:t>Also industry relevant research ideas for professors and students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Updated</a:t>
            </a:r>
            <a:r>
              <a:rPr kumimoji="0" lang="en-US" sz="22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on regular basis, downloadable from SHARE Center Dropbox</a:t>
            </a:r>
          </a:p>
        </p:txBody>
      </p:sp>
    </p:spTree>
    <p:extLst>
      <p:ext uri="{BB962C8B-B14F-4D97-AF65-F5344CB8AC3E}">
        <p14:creationId xmlns:p14="http://schemas.microsoft.com/office/powerpoint/2010/main" val="27584359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0" y="0"/>
            <a:ext cx="9144000" cy="1206708"/>
          </a:xfrm>
          <a:prstGeom prst="rect">
            <a:avLst/>
          </a:prstGeom>
          <a:solidFill>
            <a:srgbClr val="8C8C8C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94872" y="250218"/>
            <a:ext cx="8802574" cy="73464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marL="431800" indent="-323850" algn="ctr" eaLnBrk="0" hangingPunct="0">
              <a:lnSpc>
                <a:spcPct val="93000"/>
              </a:lnSpc>
              <a:spcAft>
                <a:spcPts val="1425"/>
              </a:spcAft>
              <a:buClr>
                <a:srgbClr val="FFFFFF"/>
              </a:buClr>
              <a:buSzPct val="45000"/>
              <a:buFont typeface="Wingdings" pitchFamily="2" charset="2"/>
              <a:buNone/>
              <a:defRPr/>
            </a:pPr>
            <a:r>
              <a:rPr lang="en-GB" sz="3200" b="1" dirty="0" smtClean="0">
                <a:latin typeface="Calibri" pitchFamily="34" charset="0"/>
                <a:cs typeface="Calibri" pitchFamily="34" charset="0"/>
              </a:rPr>
              <a:t>Future Trends in Hospitality and Tourism</a:t>
            </a:r>
            <a:endParaRPr lang="en-GB" sz="32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Picture 4" descr="Pul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42857" y="1057434"/>
            <a:ext cx="1671899" cy="1132115"/>
          </a:xfrm>
          <a:prstGeom prst="rect">
            <a:avLst/>
          </a:prstGeom>
        </p:spPr>
      </p:pic>
      <p:pic>
        <p:nvPicPr>
          <p:cNvPr id="9" name="Picture 8" descr="pipeline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57143" y="1057434"/>
            <a:ext cx="1660654" cy="1132115"/>
          </a:xfrm>
          <a:prstGeom prst="rect">
            <a:avLst/>
          </a:prstGeom>
        </p:spPr>
      </p:pic>
      <p:pic>
        <p:nvPicPr>
          <p:cNvPr id="10" name="Picture 9" descr="Value of a bran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42857" y="2369004"/>
            <a:ext cx="1674908" cy="11361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143" y="2402843"/>
            <a:ext cx="1660655" cy="1102358"/>
          </a:xfrm>
          <a:prstGeom prst="rect">
            <a:avLst/>
          </a:prstGeom>
        </p:spPr>
      </p:pic>
      <p:pic>
        <p:nvPicPr>
          <p:cNvPr id="12" name="Picture 11" descr="technology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42858" y="3662712"/>
            <a:ext cx="1671898" cy="1130124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 cstate="print"/>
          <a:srcRect l="17023" t="20542" r="18827" b="7940"/>
          <a:stretch>
            <a:fillRect/>
          </a:stretch>
        </p:blipFill>
        <p:spPr bwMode="auto">
          <a:xfrm>
            <a:off x="7408312" y="3804179"/>
            <a:ext cx="1422401" cy="86942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4" name="Picture 13" descr="airplane-flight-sunset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258940" y="4944180"/>
            <a:ext cx="1721143" cy="1147083"/>
          </a:xfrm>
          <a:prstGeom prst="rect">
            <a:avLst/>
          </a:prstGeom>
        </p:spPr>
      </p:pic>
      <p:sp>
        <p:nvSpPr>
          <p:cNvPr id="15" name="Subtitle 2"/>
          <p:cNvSpPr txBox="1">
            <a:spLocks/>
          </p:cNvSpPr>
          <p:nvPr/>
        </p:nvSpPr>
        <p:spPr>
          <a:xfrm>
            <a:off x="72570" y="6120291"/>
            <a:ext cx="8997445" cy="698470"/>
          </a:xfrm>
          <a:prstGeom prst="rect">
            <a:avLst/>
          </a:prstGeom>
          <a:solidFill>
            <a:srgbClr val="454545"/>
          </a:solidFill>
        </p:spPr>
        <p:txBody>
          <a:bodyPr/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1" i="0" u="none" strike="noStrike" kern="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05433" y="1150566"/>
            <a:ext cx="6602880" cy="629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1500"/>
              </a:spcBef>
              <a:buFont typeface="+mj-lt"/>
              <a:buAutoNum type="arabicPeriod"/>
            </a:pPr>
            <a:r>
              <a:rPr lang="en-US" sz="2600" b="1" u="sng" dirty="0" smtClean="0"/>
              <a:t>Performance</a:t>
            </a:r>
            <a:r>
              <a:rPr lang="en-US" sz="2600" b="1" dirty="0" smtClean="0"/>
              <a:t> Trends</a:t>
            </a:r>
          </a:p>
          <a:p>
            <a:pPr marL="514350" indent="-514350">
              <a:spcBef>
                <a:spcPts val="1500"/>
              </a:spcBef>
              <a:buFont typeface="+mj-lt"/>
              <a:buAutoNum type="arabicPeriod"/>
            </a:pPr>
            <a:r>
              <a:rPr lang="en-US" sz="2600" b="1" u="sng" dirty="0" smtClean="0"/>
              <a:t>Development</a:t>
            </a:r>
            <a:r>
              <a:rPr lang="en-US" sz="2600" b="1" dirty="0" smtClean="0"/>
              <a:t> Trends</a:t>
            </a:r>
          </a:p>
          <a:p>
            <a:pPr marL="514350" indent="-514350">
              <a:spcBef>
                <a:spcPts val="1500"/>
              </a:spcBef>
              <a:buFont typeface="+mj-lt"/>
              <a:buAutoNum type="arabicPeriod"/>
            </a:pPr>
            <a:r>
              <a:rPr lang="en-US" sz="2600" b="1" dirty="0" smtClean="0"/>
              <a:t>Hotel </a:t>
            </a:r>
            <a:r>
              <a:rPr lang="en-US" sz="2600" b="1" u="sng" dirty="0" smtClean="0"/>
              <a:t>Branding</a:t>
            </a:r>
          </a:p>
          <a:p>
            <a:pPr marL="514350" indent="-514350">
              <a:spcBef>
                <a:spcPts val="1500"/>
              </a:spcBef>
              <a:buFont typeface="+mj-lt"/>
              <a:buAutoNum type="arabicPeriod"/>
            </a:pPr>
            <a:r>
              <a:rPr lang="en-US" sz="2600" b="1" u="sng" dirty="0" smtClean="0"/>
              <a:t>Revenue Management</a:t>
            </a:r>
          </a:p>
          <a:p>
            <a:pPr marL="514350" indent="-514350">
              <a:spcBef>
                <a:spcPts val="1500"/>
              </a:spcBef>
              <a:buFont typeface="+mj-lt"/>
              <a:buAutoNum type="arabicPeriod"/>
            </a:pPr>
            <a:r>
              <a:rPr lang="en-US" sz="2600" b="1" u="sng" dirty="0" smtClean="0"/>
              <a:t>Technology</a:t>
            </a:r>
            <a:r>
              <a:rPr lang="en-US" sz="2600" b="1" dirty="0" smtClean="0"/>
              <a:t> Trends</a:t>
            </a:r>
            <a:endParaRPr lang="en-US" sz="2600" b="1" dirty="0"/>
          </a:p>
          <a:p>
            <a:pPr marL="514350" indent="-514350">
              <a:spcBef>
                <a:spcPts val="1500"/>
              </a:spcBef>
              <a:buFont typeface="+mj-lt"/>
              <a:buAutoNum type="arabicPeriod"/>
            </a:pPr>
            <a:r>
              <a:rPr lang="en-US" sz="2600" b="1" u="sng" dirty="0"/>
              <a:t>Sharing</a:t>
            </a:r>
            <a:r>
              <a:rPr lang="en-US" sz="2600" b="1" dirty="0"/>
              <a:t> Economy </a:t>
            </a:r>
          </a:p>
          <a:p>
            <a:pPr marL="514350" indent="-514350">
              <a:spcBef>
                <a:spcPts val="1500"/>
              </a:spcBef>
              <a:buFont typeface="+mj-lt"/>
              <a:buAutoNum type="arabicPeriod"/>
            </a:pPr>
            <a:r>
              <a:rPr lang="en-US" sz="2600" b="1" u="sng" dirty="0" smtClean="0"/>
              <a:t>International Tourism</a:t>
            </a:r>
            <a:r>
              <a:rPr lang="en-US" sz="2600" b="1" dirty="0" smtClean="0"/>
              <a:t> Trends</a:t>
            </a:r>
          </a:p>
          <a:p>
            <a:pPr>
              <a:spcBef>
                <a:spcPts val="2400"/>
              </a:spcBef>
            </a:pPr>
            <a:r>
              <a:rPr lang="en-US" sz="2600" b="1" i="1" dirty="0" smtClean="0"/>
              <a:t>Conclusion - </a:t>
            </a:r>
            <a:r>
              <a:rPr lang="en-US" sz="2400" b="1" i="1" dirty="0" smtClean="0">
                <a:latin typeface="Calibri" pitchFamily="34" charset="0"/>
                <a:cs typeface="Calibri" pitchFamily="34" charset="0"/>
              </a:rPr>
              <a:t>“</a:t>
            </a:r>
            <a:r>
              <a:rPr lang="en-US" sz="2400" b="1" i="1" dirty="0">
                <a:latin typeface="Calibri" pitchFamily="34" charset="0"/>
                <a:cs typeface="Calibri" pitchFamily="34" charset="0"/>
              </a:rPr>
              <a:t>Unprecedented </a:t>
            </a:r>
            <a:r>
              <a:rPr lang="en-US" sz="2400" b="1" i="1" dirty="0" smtClean="0">
                <a:latin typeface="Calibri" pitchFamily="34" charset="0"/>
                <a:cs typeface="Calibri" pitchFamily="34" charset="0"/>
              </a:rPr>
              <a:t>time of </a:t>
            </a:r>
            <a:r>
              <a:rPr lang="en-US" sz="2400" b="1" i="1" dirty="0" err="1" smtClean="0">
                <a:latin typeface="Calibri" pitchFamily="34" charset="0"/>
                <a:cs typeface="Calibri" pitchFamily="34" charset="0"/>
              </a:rPr>
              <a:t>oppor</a:t>
            </a:r>
            <a:r>
              <a:rPr lang="en-US" sz="2400" b="1" i="1" dirty="0" smtClean="0">
                <a:latin typeface="Calibri" pitchFamily="34" charset="0"/>
                <a:cs typeface="Calibri" pitchFamily="34" charset="0"/>
              </a:rPr>
              <a:t>-</a:t>
            </a:r>
            <a:br>
              <a:rPr lang="en-US" sz="2400" b="1" i="1" dirty="0" smtClean="0">
                <a:latin typeface="Calibri" pitchFamily="34" charset="0"/>
                <a:cs typeface="Calibri" pitchFamily="34" charset="0"/>
              </a:rPr>
            </a:br>
            <a:r>
              <a:rPr lang="en-US" sz="2400" b="1" i="1" dirty="0" err="1" smtClean="0">
                <a:latin typeface="Calibri" pitchFamily="34" charset="0"/>
                <a:cs typeface="Calibri" pitchFamily="34" charset="0"/>
              </a:rPr>
              <a:t>tunity</a:t>
            </a:r>
            <a:r>
              <a:rPr lang="en-US" sz="2400" b="1" i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i="1" dirty="0">
                <a:latin typeface="Calibri" pitchFamily="34" charset="0"/>
                <a:cs typeface="Calibri" pitchFamily="34" charset="0"/>
              </a:rPr>
              <a:t>for </a:t>
            </a:r>
            <a:r>
              <a:rPr lang="en-US" sz="2400" b="1" i="1" dirty="0" smtClean="0">
                <a:latin typeface="Calibri" pitchFamily="34" charset="0"/>
                <a:cs typeface="Calibri" pitchFamily="34" charset="0"/>
              </a:rPr>
              <a:t>Hospitality &amp; </a:t>
            </a:r>
            <a:r>
              <a:rPr lang="en-US" sz="2400" b="1" i="1" dirty="0">
                <a:latin typeface="Calibri" pitchFamily="34" charset="0"/>
                <a:cs typeface="Calibri" pitchFamily="34" charset="0"/>
              </a:rPr>
              <a:t>Tourism education!”</a:t>
            </a:r>
          </a:p>
          <a:p>
            <a:pPr marL="457200" indent="-457200">
              <a:spcBef>
                <a:spcPts val="1200"/>
              </a:spcBef>
              <a:buFont typeface="Arial" pitchFamily="34" charset="0"/>
              <a:buChar char="•"/>
            </a:pPr>
            <a:endParaRPr lang="en-US" sz="2800" b="1" dirty="0" smtClean="0"/>
          </a:p>
          <a:p>
            <a:pPr marL="339725" indent="-339725">
              <a:spcBef>
                <a:spcPts val="1200"/>
              </a:spcBef>
              <a:buFont typeface="Arial" pitchFamily="34" charset="0"/>
              <a:buChar char="•"/>
            </a:pPr>
            <a:endParaRPr lang="en-US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23114466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534" y="59212"/>
            <a:ext cx="8976104" cy="715962"/>
          </a:xfrm>
        </p:spPr>
        <p:txBody>
          <a:bodyPr/>
          <a:lstStyle/>
          <a:p>
            <a:pPr algn="ctr"/>
            <a:r>
              <a:rPr lang="en-US" sz="2400" i="1" dirty="0" smtClean="0"/>
              <a:t>Excerpt from Branding</a:t>
            </a:r>
            <a:r>
              <a:rPr lang="en-US" sz="2400" dirty="0" smtClean="0"/>
              <a:t> </a:t>
            </a:r>
            <a:r>
              <a:rPr lang="en-US" sz="2400" dirty="0"/>
              <a:t>- Collaboration </a:t>
            </a:r>
            <a:r>
              <a:rPr lang="en-US" sz="2400" dirty="0" smtClean="0"/>
              <a:t>Examples in the Hotel Industry</a:t>
            </a:r>
            <a:br>
              <a:rPr lang="en-US" sz="2400" dirty="0" smtClean="0"/>
            </a:br>
            <a:r>
              <a:rPr lang="en-US" sz="1200" b="0" dirty="0" smtClean="0"/>
              <a:t> </a:t>
            </a:r>
            <a:endParaRPr lang="en-US" sz="1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526" y="591972"/>
            <a:ext cx="4490112" cy="251971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4" y="591973"/>
            <a:ext cx="4394579" cy="25197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8735" y="3090791"/>
            <a:ext cx="3188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National Geographic – 24 hotels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844794" y="3090791"/>
            <a:ext cx="3940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Virgin Hotel – Nashville, Tennessee, USA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68706" y="5887862"/>
            <a:ext cx="2661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Bulgari</a:t>
            </a:r>
            <a:r>
              <a:rPr lang="en-US" dirty="0" smtClean="0"/>
              <a:t> Hotel – Milan, Italy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526" y="3501067"/>
            <a:ext cx="4490112" cy="24277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69049" y="5887862"/>
            <a:ext cx="3515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Margaritaville</a:t>
            </a:r>
            <a:r>
              <a:rPr lang="en-US" dirty="0" smtClean="0"/>
              <a:t> – Hollywood, FL, USA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4" y="3483578"/>
            <a:ext cx="4394579" cy="244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7652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7657" y="1224931"/>
            <a:ext cx="7837714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4800" b="1" dirty="0" smtClean="0"/>
              <a:t>Certification in Hotel </a:t>
            </a:r>
            <a:br>
              <a:rPr lang="en-US" sz="4800" b="1" dirty="0" smtClean="0"/>
            </a:br>
            <a:r>
              <a:rPr lang="en-US" sz="4800" b="1" dirty="0" smtClean="0"/>
              <a:t>Industry Analytics</a:t>
            </a:r>
          </a:p>
          <a:p>
            <a:pPr algn="ctr"/>
            <a:endParaRPr lang="en-US" sz="1400" b="1" dirty="0" smtClean="0"/>
          </a:p>
          <a:p>
            <a:pPr algn="ctr">
              <a:lnSpc>
                <a:spcPts val="4500"/>
              </a:lnSpc>
              <a:spcBef>
                <a:spcPts val="1800"/>
              </a:spcBef>
            </a:pPr>
            <a:r>
              <a:rPr lang="en-US" sz="2800" b="1" i="1" dirty="0" smtClean="0"/>
              <a:t>The CHIA training program covers critical </a:t>
            </a:r>
            <a:r>
              <a:rPr lang="en-US" sz="2800" b="1" i="1" u="sng" dirty="0" smtClean="0"/>
              <a:t>industry foundations</a:t>
            </a:r>
            <a:r>
              <a:rPr lang="en-US" sz="2800" b="1" i="1" dirty="0" smtClean="0"/>
              <a:t> (terminology, formulas and methodologies, analytical skills) and  includes many </a:t>
            </a:r>
            <a:r>
              <a:rPr lang="en-US" sz="2800" b="1" i="1" u="sng" dirty="0" smtClean="0"/>
              <a:t>application </a:t>
            </a:r>
            <a:r>
              <a:rPr lang="en-US" sz="2800" b="1" i="1" u="sng" dirty="0"/>
              <a:t>e</a:t>
            </a:r>
            <a:r>
              <a:rPr lang="en-US" sz="2800" b="1" i="1" u="sng" dirty="0" smtClean="0"/>
              <a:t>xercises</a:t>
            </a:r>
            <a:endParaRPr lang="en-US" sz="2800" b="1" i="1" u="sng" dirty="0"/>
          </a:p>
        </p:txBody>
      </p:sp>
    </p:spTree>
    <p:extLst>
      <p:ext uri="{BB962C8B-B14F-4D97-AF65-F5344CB8AC3E}">
        <p14:creationId xmlns:p14="http://schemas.microsoft.com/office/powerpoint/2010/main" val="42625992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3675" y="236700"/>
            <a:ext cx="8229600" cy="94364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+mn-lt"/>
              </a:rPr>
              <a:t>CHIA Application Exercises – sample list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5426" y="841829"/>
            <a:ext cx="8650514" cy="533691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spcBef>
                <a:spcPts val="1100"/>
              </a:spcBef>
              <a:buFont typeface="+mj-lt"/>
              <a:buAutoNum type="arabicPeriod"/>
            </a:pPr>
            <a:r>
              <a:rPr lang="en-US" sz="2300" b="1" dirty="0" smtClean="0"/>
              <a:t>Compare the hotel industry in </a:t>
            </a:r>
            <a:r>
              <a:rPr lang="en-US" sz="2300" b="1" u="sng" dirty="0" smtClean="0"/>
              <a:t>different areas of the world</a:t>
            </a:r>
          </a:p>
          <a:p>
            <a:pPr marL="457200" indent="-457200">
              <a:spcBef>
                <a:spcPts val="1100"/>
              </a:spcBef>
              <a:buFont typeface="+mj-lt"/>
              <a:buAutoNum type="arabicPeriod"/>
            </a:pPr>
            <a:r>
              <a:rPr lang="en-US" sz="2300" b="1" dirty="0" smtClean="0"/>
              <a:t>Contrast various players in the hotel industry (chain, company)</a:t>
            </a:r>
          </a:p>
          <a:p>
            <a:pPr marL="457200" indent="-457200">
              <a:spcBef>
                <a:spcPts val="1100"/>
              </a:spcBef>
              <a:buFont typeface="+mj-lt"/>
              <a:buAutoNum type="arabicPeriod"/>
            </a:pPr>
            <a:r>
              <a:rPr lang="en-US" sz="2300" b="1" dirty="0" smtClean="0"/>
              <a:t>Determine benchmarking alternatives/advantages </a:t>
            </a:r>
            <a:r>
              <a:rPr lang="en-US" sz="2300" b="1" dirty="0"/>
              <a:t>in the hotel industry </a:t>
            </a:r>
            <a:endParaRPr lang="en-US" sz="2300" b="1" dirty="0" smtClean="0"/>
          </a:p>
          <a:p>
            <a:pPr marL="457200" indent="-457200">
              <a:spcBef>
                <a:spcPts val="1100"/>
              </a:spcBef>
              <a:buFont typeface="+mj-lt"/>
              <a:buAutoNum type="arabicPeriod"/>
            </a:pPr>
            <a:r>
              <a:rPr lang="en-US" sz="2300" b="1" dirty="0" smtClean="0"/>
              <a:t>Determine the </a:t>
            </a:r>
            <a:r>
              <a:rPr lang="en-US" sz="2300" b="1" u="sng" dirty="0" smtClean="0"/>
              <a:t>best</a:t>
            </a:r>
            <a:r>
              <a:rPr lang="en-US" sz="2300" b="1" dirty="0" smtClean="0"/>
              <a:t>/most accurate </a:t>
            </a:r>
            <a:r>
              <a:rPr lang="en-US" sz="2300" b="1" u="sng" dirty="0" smtClean="0"/>
              <a:t>competitors</a:t>
            </a:r>
            <a:r>
              <a:rPr lang="en-US" sz="2300" b="1" dirty="0" smtClean="0"/>
              <a:t> for a subject hotel (choose a comp set)</a:t>
            </a:r>
          </a:p>
          <a:p>
            <a:pPr marL="457200" indent="-457200">
              <a:spcBef>
                <a:spcPts val="1100"/>
              </a:spcBef>
              <a:buFont typeface="+mj-lt"/>
              <a:buAutoNum type="arabicPeriod"/>
            </a:pPr>
            <a:r>
              <a:rPr lang="en-US" sz="2300" b="1" u="sng" dirty="0" smtClean="0"/>
              <a:t>Analyze raw</a:t>
            </a:r>
            <a:r>
              <a:rPr lang="en-US" sz="2300" b="1" dirty="0" smtClean="0"/>
              <a:t> property/comp set monthly performance data</a:t>
            </a:r>
          </a:p>
          <a:p>
            <a:pPr marL="457200" indent="-457200">
              <a:spcBef>
                <a:spcPts val="1100"/>
              </a:spcBef>
              <a:buFont typeface="+mj-lt"/>
              <a:buAutoNum type="arabicPeriod"/>
            </a:pPr>
            <a:r>
              <a:rPr lang="en-US" sz="2300" b="1" dirty="0" smtClean="0"/>
              <a:t>Evaluate life-like </a:t>
            </a:r>
            <a:r>
              <a:rPr lang="en-US" sz="2300" b="1" dirty="0"/>
              <a:t>performance data of </a:t>
            </a:r>
            <a:r>
              <a:rPr lang="en-US" sz="2300" b="1" u="sng" dirty="0"/>
              <a:t>different sample hotels </a:t>
            </a:r>
          </a:p>
          <a:p>
            <a:pPr marL="457200" indent="-457200">
              <a:spcBef>
                <a:spcPts val="1100"/>
              </a:spcBef>
              <a:buFont typeface="+mj-lt"/>
              <a:buAutoNum type="arabicPeriod"/>
            </a:pPr>
            <a:r>
              <a:rPr lang="en-US" sz="2300" b="1" dirty="0" smtClean="0"/>
              <a:t>Work with daily and group/transient data to </a:t>
            </a:r>
            <a:r>
              <a:rPr lang="en-US" sz="2300" b="1" u="sng" dirty="0" smtClean="0"/>
              <a:t>find improvement areas</a:t>
            </a:r>
          </a:p>
          <a:p>
            <a:pPr marL="457200" indent="-457200">
              <a:spcBef>
                <a:spcPts val="1100"/>
              </a:spcBef>
              <a:buFont typeface="+mj-lt"/>
              <a:buAutoNum type="arabicPeriod"/>
            </a:pPr>
            <a:r>
              <a:rPr lang="en-US" sz="2300" b="1" dirty="0" smtClean="0"/>
              <a:t>Explain positive and negative </a:t>
            </a:r>
            <a:r>
              <a:rPr lang="en-US" sz="2300" b="1" u="sng" dirty="0" smtClean="0"/>
              <a:t>impacts upon percent changes</a:t>
            </a:r>
          </a:p>
          <a:p>
            <a:pPr marL="457200" indent="-457200">
              <a:spcBef>
                <a:spcPts val="1100"/>
              </a:spcBef>
              <a:buFont typeface="+mj-lt"/>
              <a:buAutoNum type="arabicPeriod"/>
            </a:pPr>
            <a:r>
              <a:rPr lang="en-US" sz="2300" b="1" dirty="0" smtClean="0"/>
              <a:t>Analyze industry performance data for a geographic area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eriod"/>
            </a:pPr>
            <a:endParaRPr lang="en-US" sz="2400" b="1" dirty="0" smtClean="0"/>
          </a:p>
          <a:p>
            <a:pPr marL="457200" indent="-457200">
              <a:spcBef>
                <a:spcPts val="1800"/>
              </a:spcBef>
              <a:buFont typeface="+mj-lt"/>
              <a:buAutoNum type="arabicPeriod"/>
            </a:pPr>
            <a:endParaRPr lang="en-US" sz="2400" b="1" dirty="0" smtClean="0"/>
          </a:p>
          <a:p>
            <a:pPr marL="457200" indent="-457200">
              <a:spcBef>
                <a:spcPts val="1800"/>
              </a:spcBef>
              <a:buFont typeface="+mj-lt"/>
              <a:buAutoNum type="arabicPeriod"/>
            </a:pPr>
            <a:endParaRPr lang="en-US" sz="2400" b="1" dirty="0" smtClean="0"/>
          </a:p>
          <a:p>
            <a:pPr>
              <a:spcBef>
                <a:spcPts val="1800"/>
              </a:spcBef>
            </a:pPr>
            <a:endParaRPr lang="en-US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30331851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0588" y="1551465"/>
            <a:ext cx="8106212" cy="3798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500"/>
              </a:lnSpc>
            </a:pPr>
            <a:r>
              <a:rPr lang="en-US" sz="4800" b="1" dirty="0" smtClean="0"/>
              <a:t>Student Projects</a:t>
            </a:r>
          </a:p>
          <a:p>
            <a:pPr algn="ctr">
              <a:lnSpc>
                <a:spcPts val="5000"/>
              </a:lnSpc>
              <a:spcBef>
                <a:spcPts val="2400"/>
              </a:spcBef>
            </a:pPr>
            <a:r>
              <a:rPr lang="en-US" sz="3200" b="1" i="1" dirty="0"/>
              <a:t>Last year we created a resource to help professors conduct nearly </a:t>
            </a:r>
            <a:r>
              <a:rPr lang="en-US" sz="3200" b="1" i="1" u="sng" dirty="0"/>
              <a:t>30 different types of student projects</a:t>
            </a:r>
            <a:r>
              <a:rPr lang="en-US" sz="3200" b="1" i="1" dirty="0"/>
              <a:t>, including foundations, </a:t>
            </a:r>
            <a:r>
              <a:rPr lang="en-US" sz="3200" b="1" i="1" u="sng" dirty="0"/>
              <a:t>step-by-steps</a:t>
            </a:r>
            <a:r>
              <a:rPr lang="en-US" sz="3200" b="1" i="1" dirty="0"/>
              <a:t>, </a:t>
            </a:r>
            <a:r>
              <a:rPr lang="en-US" sz="3200" b="1" i="1" u="sng" dirty="0"/>
              <a:t>data</a:t>
            </a:r>
            <a:r>
              <a:rPr lang="en-US" sz="3200" b="1" i="1" dirty="0"/>
              <a:t> and </a:t>
            </a:r>
            <a:r>
              <a:rPr lang="en-US" sz="3200" b="1" i="1" dirty="0" smtClean="0"/>
              <a:t>suggested deliverables</a:t>
            </a:r>
            <a:r>
              <a:rPr lang="en-US" sz="3200" b="1" i="1" dirty="0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41990092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3675" y="87765"/>
            <a:ext cx="8229600" cy="80498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600" dirty="0" smtClean="0">
                <a:solidFill>
                  <a:schemeClr val="tx1"/>
                </a:solidFill>
                <a:latin typeface="+mn-lt"/>
              </a:rPr>
              <a:t>Student Research Projects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9045" y="625435"/>
            <a:ext cx="8948616" cy="5986254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460375" lvl="1" indent="-288925" fontAlgn="base"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200" b="1" dirty="0" smtClean="0"/>
              <a:t>Hotel-Related Overviews</a:t>
            </a:r>
          </a:p>
          <a:p>
            <a:pPr marL="685800" indent="-458788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1600" b="1" dirty="0" smtClean="0"/>
              <a:t>Local Market Overview </a:t>
            </a:r>
          </a:p>
          <a:p>
            <a:pPr marL="685800" indent="-458788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1600" b="1" dirty="0" smtClean="0"/>
              <a:t>Comparable Market Analysis</a:t>
            </a:r>
          </a:p>
          <a:p>
            <a:pPr marL="685800" indent="-458788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1600" b="1" dirty="0" smtClean="0"/>
              <a:t>Tracking Ongoing Performance</a:t>
            </a:r>
          </a:p>
          <a:p>
            <a:pPr marL="685800" indent="-458788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1600" b="1" dirty="0" smtClean="0"/>
              <a:t>Existing Supply Analysis</a:t>
            </a:r>
          </a:p>
          <a:p>
            <a:pPr marL="685800" indent="-458788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1600" b="1" dirty="0" smtClean="0"/>
              <a:t>Conversion Activity Analysis</a:t>
            </a:r>
          </a:p>
          <a:p>
            <a:pPr marL="685800" indent="-458788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1600" b="1" dirty="0" smtClean="0"/>
              <a:t>Future Supply Analysis</a:t>
            </a:r>
          </a:p>
          <a:p>
            <a:pPr marL="685800" indent="-458788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1600" b="1" dirty="0" smtClean="0"/>
              <a:t>Profitability Study</a:t>
            </a:r>
          </a:p>
          <a:p>
            <a:pPr marL="685800" indent="-458788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1600" b="1" dirty="0" smtClean="0"/>
              <a:t>Destination Forecasting</a:t>
            </a:r>
          </a:p>
          <a:p>
            <a:pPr marL="460375" lvl="1" indent="-288925">
              <a:spcBef>
                <a:spcPts val="1800"/>
              </a:spcBef>
              <a:buFont typeface="Arial" pitchFamily="34" charset="0"/>
              <a:buChar char="•"/>
            </a:pPr>
            <a:r>
              <a:rPr lang="en-US" sz="2200" b="1" u="sng" dirty="0" smtClean="0"/>
              <a:t>Impact Analyses</a:t>
            </a:r>
          </a:p>
          <a:p>
            <a:pPr marL="685800" indent="-458788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1600" b="1" dirty="0" smtClean="0"/>
              <a:t>Weather-Related</a:t>
            </a:r>
          </a:p>
          <a:p>
            <a:pPr marL="685800" indent="-458788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1600" b="1" dirty="0" smtClean="0"/>
              <a:t>Sporting Event</a:t>
            </a:r>
          </a:p>
          <a:p>
            <a:pPr marL="685800" indent="-458788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1600" b="1" dirty="0" smtClean="0"/>
              <a:t>Holiday Shift Study</a:t>
            </a:r>
          </a:p>
          <a:p>
            <a:pPr marL="685800" indent="-458788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1600" b="1" dirty="0" smtClean="0"/>
              <a:t>Crisis-Related</a:t>
            </a:r>
          </a:p>
          <a:p>
            <a:pPr marL="685800" indent="-458788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1600" b="1" dirty="0" smtClean="0"/>
              <a:t>Potential Special Event</a:t>
            </a:r>
          </a:p>
          <a:p>
            <a:pPr marL="685800" indent="-458788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1600" b="1" dirty="0" smtClean="0"/>
              <a:t>New Attraction</a:t>
            </a:r>
            <a:br>
              <a:rPr lang="en-US" sz="1600" b="1" dirty="0" smtClean="0"/>
            </a:br>
            <a:r>
              <a:rPr lang="en-US" sz="1600" b="1" dirty="0" smtClean="0"/>
              <a:t/>
            </a:r>
            <a:br>
              <a:rPr lang="en-US" sz="1600" b="1" dirty="0" smtClean="0"/>
            </a:br>
            <a:endParaRPr lang="en-US" sz="1600" b="1" dirty="0" smtClean="0"/>
          </a:p>
          <a:p>
            <a:pPr marL="463550" indent="-46355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1600" b="1" dirty="0" smtClean="0"/>
              <a:t>Selected Hotel Comparative Study</a:t>
            </a:r>
          </a:p>
          <a:p>
            <a:pPr marL="460375" indent="-460375">
              <a:spcBef>
                <a:spcPts val="600"/>
              </a:spcBef>
              <a:buFont typeface="+mj-lt"/>
              <a:buAutoNum type="arabicPeriod"/>
            </a:pPr>
            <a:r>
              <a:rPr lang="en-US" sz="1600" b="1" dirty="0" smtClean="0"/>
              <a:t>Correlating Hotel &amp; Other Travel Data </a:t>
            </a:r>
          </a:p>
          <a:p>
            <a:pPr marL="460375" indent="-460375">
              <a:spcBef>
                <a:spcPts val="600"/>
              </a:spcBef>
              <a:buFont typeface="+mj-lt"/>
              <a:buAutoNum type="arabicPeriod"/>
            </a:pPr>
            <a:r>
              <a:rPr lang="en-US" sz="1600" b="1" dirty="0" smtClean="0"/>
              <a:t>Development Potential</a:t>
            </a:r>
          </a:p>
          <a:p>
            <a:pPr marL="460375" indent="-460375">
              <a:spcBef>
                <a:spcPts val="600"/>
              </a:spcBef>
              <a:buFont typeface="+mj-lt"/>
              <a:buAutoNum type="arabicPeriod"/>
            </a:pPr>
            <a:r>
              <a:rPr lang="en-US" sz="1600" b="1" dirty="0" smtClean="0"/>
              <a:t>Economic Cycle Comparative Analysis</a:t>
            </a:r>
          </a:p>
          <a:p>
            <a:pPr marL="288925" lvl="1" indent="-288925" fontAlgn="base">
              <a:spcBef>
                <a:spcPts val="15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200" b="1" dirty="0" smtClean="0"/>
              <a:t>Market Segment Research</a:t>
            </a:r>
          </a:p>
          <a:p>
            <a:pPr marL="460375" indent="-460375">
              <a:spcBef>
                <a:spcPts val="600"/>
              </a:spcBef>
              <a:buFont typeface="+mj-lt"/>
              <a:buAutoNum type="arabicPeriod"/>
            </a:pPr>
            <a:r>
              <a:rPr lang="en-US" sz="1600" b="1" dirty="0" smtClean="0"/>
              <a:t>Weekday/Weekend and DOW Analysis</a:t>
            </a:r>
          </a:p>
          <a:p>
            <a:pPr marL="460375" indent="-460375">
              <a:spcBef>
                <a:spcPts val="600"/>
              </a:spcBef>
              <a:buFont typeface="+mj-lt"/>
              <a:buAutoNum type="arabicPeriod"/>
            </a:pPr>
            <a:r>
              <a:rPr lang="en-US" sz="1600" b="1" dirty="0" smtClean="0"/>
              <a:t>Group versus Transient Analysis</a:t>
            </a:r>
          </a:p>
          <a:p>
            <a:pPr marL="460375" indent="-460375">
              <a:spcBef>
                <a:spcPts val="600"/>
              </a:spcBef>
              <a:buFont typeface="+mj-lt"/>
              <a:buAutoNum type="arabicPeriod"/>
            </a:pPr>
            <a:r>
              <a:rPr lang="en-US" sz="1600" b="1" dirty="0" smtClean="0"/>
              <a:t>Seasonality Analysis</a:t>
            </a:r>
          </a:p>
          <a:p>
            <a:pPr marL="460375" indent="-460375">
              <a:spcBef>
                <a:spcPts val="600"/>
              </a:spcBef>
              <a:buFont typeface="+mj-lt"/>
              <a:buAutoNum type="arabicPeriod"/>
            </a:pPr>
            <a:r>
              <a:rPr lang="en-US" sz="1600" b="1" dirty="0" smtClean="0"/>
              <a:t>School Vacation/Schedule Analysis</a:t>
            </a:r>
          </a:p>
          <a:p>
            <a:pPr marL="460375" indent="-460375">
              <a:spcBef>
                <a:spcPts val="600"/>
              </a:spcBef>
              <a:buFont typeface="+mj-lt"/>
              <a:buAutoNum type="arabicPeriod"/>
            </a:pPr>
            <a:r>
              <a:rPr lang="en-US" sz="1600" b="1" dirty="0" smtClean="0"/>
              <a:t>Compression/Overflow Analysis</a:t>
            </a:r>
          </a:p>
          <a:p>
            <a:pPr marL="460375" indent="-460375">
              <a:spcBef>
                <a:spcPts val="600"/>
              </a:spcBef>
              <a:buFont typeface="+mj-lt"/>
              <a:buAutoNum type="arabicPeriod"/>
            </a:pPr>
            <a:r>
              <a:rPr lang="en-US" sz="1600" b="1" dirty="0" smtClean="0"/>
              <a:t>Sellout Night Analysis</a:t>
            </a:r>
          </a:p>
          <a:p>
            <a:pPr marL="288925" lvl="1" indent="-288925">
              <a:spcBef>
                <a:spcPts val="1500"/>
              </a:spcBef>
              <a:buFont typeface="Arial" pitchFamily="34" charset="0"/>
              <a:buChar char="•"/>
            </a:pPr>
            <a:r>
              <a:rPr lang="en-US" sz="2200" b="1" dirty="0" smtClean="0"/>
              <a:t>Guest/Visitor Studies</a:t>
            </a:r>
          </a:p>
          <a:p>
            <a:pPr marL="460375" indent="-460375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1600" b="1" dirty="0" smtClean="0"/>
              <a:t>Traveler Origin/Intention Analysis</a:t>
            </a:r>
          </a:p>
          <a:p>
            <a:pPr marL="460375" indent="-460375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1600" b="1" dirty="0" smtClean="0"/>
              <a:t>Visitor Profile Analysis</a:t>
            </a:r>
          </a:p>
          <a:p>
            <a:pPr marL="460375" indent="-460375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1600" b="1" dirty="0" smtClean="0"/>
              <a:t>Guest Satisfaction/Review Analysis</a:t>
            </a:r>
          </a:p>
          <a:p>
            <a:pPr marL="460375" indent="-460375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1600" b="1" dirty="0" smtClean="0"/>
              <a:t>Destination Branding Study</a:t>
            </a:r>
          </a:p>
          <a:p>
            <a:pPr marL="687388" indent="-460375">
              <a:lnSpc>
                <a:spcPct val="100000"/>
              </a:lnSpc>
              <a:spcBef>
                <a:spcPts val="600"/>
              </a:spcBef>
              <a:buNone/>
            </a:pP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35620965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316" y="1696614"/>
            <a:ext cx="7300686" cy="365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4800" b="1" dirty="0" smtClean="0"/>
              <a:t>Outside the box!</a:t>
            </a:r>
          </a:p>
          <a:p>
            <a:pPr algn="ctr">
              <a:lnSpc>
                <a:spcPts val="5000"/>
              </a:lnSpc>
              <a:spcBef>
                <a:spcPts val="1800"/>
              </a:spcBef>
            </a:pPr>
            <a:r>
              <a:rPr lang="en-US" sz="3200" b="1" i="1" dirty="0" smtClean="0"/>
              <a:t>H&amp;T professors are among the most creative when I see the unique ways they utilize data/resources.</a:t>
            </a:r>
          </a:p>
          <a:p>
            <a:pPr algn="ctr">
              <a:lnSpc>
                <a:spcPts val="5000"/>
              </a:lnSpc>
            </a:pPr>
            <a:r>
              <a:rPr lang="en-US" sz="3200" b="1" i="1" dirty="0" smtClean="0">
                <a:solidFill>
                  <a:srgbClr val="FFFF00"/>
                </a:solidFill>
              </a:rPr>
              <a:t>Let us know other things you are doing!</a:t>
            </a:r>
            <a:endParaRPr lang="en-US" sz="320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27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36483" y="202666"/>
            <a:ext cx="8907517" cy="94364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+mn-lt"/>
              </a:rPr>
              <a:t>Examples of H&amp;T professors creatively using data:</a:t>
            </a:r>
            <a:br>
              <a:rPr lang="en-US" sz="3200" dirty="0" smtClean="0">
                <a:solidFill>
                  <a:schemeClr val="tx1"/>
                </a:solidFill>
                <a:latin typeface="+mn-lt"/>
              </a:rPr>
            </a:br>
            <a:endParaRPr lang="en-US" sz="3200" dirty="0" smtClea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054" y="943429"/>
            <a:ext cx="8436055" cy="523532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spcBef>
                <a:spcPts val="1000"/>
              </a:spcBef>
              <a:buFont typeface="+mj-lt"/>
              <a:buAutoNum type="arabicPeriod"/>
            </a:pPr>
            <a:r>
              <a:rPr lang="en-US" sz="2300" b="1" dirty="0" smtClean="0"/>
              <a:t>Analyze hotel industry </a:t>
            </a:r>
            <a:r>
              <a:rPr lang="en-US" sz="2300" b="1" u="sng" dirty="0" smtClean="0"/>
              <a:t>publications</a:t>
            </a:r>
            <a:r>
              <a:rPr lang="en-US" sz="2300" b="1" dirty="0" smtClean="0"/>
              <a:t> around the world (continents, subcontinents, countries, cities)</a:t>
            </a:r>
          </a:p>
          <a:p>
            <a:pPr marL="457200" indent="-457200">
              <a:spcBef>
                <a:spcPts val="1000"/>
              </a:spcBef>
              <a:buFont typeface="+mj-lt"/>
              <a:buAutoNum type="arabicPeriod"/>
            </a:pPr>
            <a:r>
              <a:rPr lang="en-US" sz="2300" b="1" u="sng" dirty="0" smtClean="0"/>
              <a:t>Simulate a tourism organization</a:t>
            </a:r>
            <a:r>
              <a:rPr lang="en-US" sz="2300" b="1" dirty="0" smtClean="0"/>
              <a:t> (track special events, research, press releases)</a:t>
            </a:r>
          </a:p>
          <a:p>
            <a:pPr marL="457200" indent="-457200">
              <a:spcBef>
                <a:spcPts val="1000"/>
              </a:spcBef>
              <a:buFont typeface="+mj-lt"/>
              <a:buAutoNum type="arabicPeriod"/>
            </a:pPr>
            <a:r>
              <a:rPr lang="en-US" sz="2300" b="1" dirty="0" smtClean="0"/>
              <a:t>Prepare students for </a:t>
            </a:r>
            <a:r>
              <a:rPr lang="en-US" sz="2300" b="1" u="sng" dirty="0" smtClean="0"/>
              <a:t>simulation</a:t>
            </a:r>
            <a:r>
              <a:rPr lang="en-US" sz="2300" b="1" dirty="0" smtClean="0"/>
              <a:t> exercises (</a:t>
            </a:r>
            <a:r>
              <a:rPr lang="en-US" sz="2300" b="1" dirty="0" err="1" smtClean="0">
                <a:solidFill>
                  <a:srgbClr val="FFFF00"/>
                </a:solidFill>
              </a:rPr>
              <a:t>RedGlobal</a:t>
            </a:r>
            <a:r>
              <a:rPr lang="en-US" sz="2300" b="1" dirty="0" smtClean="0">
                <a:solidFill>
                  <a:srgbClr val="FFFF00"/>
                </a:solidFill>
              </a:rPr>
              <a:t>, HOTS</a:t>
            </a:r>
            <a:r>
              <a:rPr lang="en-US" sz="2300" b="1" dirty="0" smtClean="0"/>
              <a:t>)</a:t>
            </a:r>
          </a:p>
          <a:p>
            <a:pPr marL="457200" indent="-457200">
              <a:spcBef>
                <a:spcPts val="1000"/>
              </a:spcBef>
              <a:buFont typeface="+mj-lt"/>
              <a:buAutoNum type="arabicPeriod"/>
            </a:pPr>
            <a:r>
              <a:rPr lang="en-US" sz="2300" b="1" dirty="0" smtClean="0"/>
              <a:t>Use a Destination Report to help teach </a:t>
            </a:r>
            <a:r>
              <a:rPr lang="en-US" sz="2300" b="1" u="sng" dirty="0" smtClean="0"/>
              <a:t>forecasting</a:t>
            </a:r>
          </a:p>
          <a:p>
            <a:pPr marL="457200" indent="-457200">
              <a:spcBef>
                <a:spcPts val="1000"/>
              </a:spcBef>
              <a:buFont typeface="+mj-lt"/>
              <a:buAutoNum type="arabicPeriod"/>
            </a:pPr>
            <a:r>
              <a:rPr lang="en-US" sz="2300" b="1" dirty="0" smtClean="0"/>
              <a:t>Compare </a:t>
            </a:r>
            <a:r>
              <a:rPr lang="en-US" sz="2300" b="1" u="sng" dirty="0" smtClean="0"/>
              <a:t>P&amp;L/accounting</a:t>
            </a:r>
            <a:r>
              <a:rPr lang="en-US" sz="2300" b="1" dirty="0" smtClean="0"/>
              <a:t> data for different types of hotels</a:t>
            </a:r>
          </a:p>
          <a:p>
            <a:pPr marL="457200" indent="-457200">
              <a:spcBef>
                <a:spcPts val="1000"/>
              </a:spcBef>
              <a:buFont typeface="+mj-lt"/>
              <a:buAutoNum type="arabicPeriod"/>
            </a:pPr>
            <a:r>
              <a:rPr lang="en-US" sz="2300" b="1" dirty="0" smtClean="0"/>
              <a:t>What is the </a:t>
            </a:r>
            <a:r>
              <a:rPr lang="en-US" sz="2300" b="1" u="sng" dirty="0" smtClean="0"/>
              <a:t>best calendar</a:t>
            </a:r>
            <a:r>
              <a:rPr lang="en-US" sz="2300" b="1" dirty="0" smtClean="0"/>
              <a:t> for the hotel industry?</a:t>
            </a:r>
          </a:p>
          <a:p>
            <a:pPr marL="457200" indent="-457200">
              <a:spcBef>
                <a:spcPts val="1000"/>
              </a:spcBef>
              <a:buFont typeface="+mj-lt"/>
              <a:buAutoNum type="arabicPeriod"/>
            </a:pPr>
            <a:r>
              <a:rPr lang="en-US" sz="2300" b="1" dirty="0" smtClean="0"/>
              <a:t>Use hotel </a:t>
            </a:r>
            <a:r>
              <a:rPr lang="en-US" sz="2300" b="1" u="sng" dirty="0" smtClean="0"/>
              <a:t>longitude/latitude</a:t>
            </a:r>
            <a:r>
              <a:rPr lang="en-US" sz="2300" b="1" dirty="0" smtClean="0"/>
              <a:t> data with GIS program</a:t>
            </a:r>
          </a:p>
          <a:p>
            <a:pPr marL="457200" indent="-457200">
              <a:spcBef>
                <a:spcPts val="1000"/>
              </a:spcBef>
              <a:buFont typeface="+mj-lt"/>
              <a:buAutoNum type="arabicPeriod"/>
            </a:pPr>
            <a:r>
              <a:rPr lang="en-US" sz="2300" b="1" dirty="0" smtClean="0"/>
              <a:t>Study </a:t>
            </a:r>
            <a:r>
              <a:rPr lang="en-US" sz="2300" b="1" u="sng" dirty="0" smtClean="0"/>
              <a:t>modeling</a:t>
            </a:r>
            <a:r>
              <a:rPr lang="en-US" sz="2300" b="1" dirty="0" smtClean="0"/>
              <a:t> with hotel industry data</a:t>
            </a:r>
          </a:p>
          <a:p>
            <a:pPr marL="457200" indent="-457200">
              <a:spcBef>
                <a:spcPts val="1000"/>
              </a:spcBef>
              <a:buFont typeface="+mj-lt"/>
              <a:buAutoNum type="arabicPeriod"/>
            </a:pPr>
            <a:r>
              <a:rPr lang="en-US" sz="2300" b="1" dirty="0"/>
              <a:t>Correlating STR performance data with </a:t>
            </a:r>
            <a:r>
              <a:rPr lang="en-US" sz="2300" b="1" u="sng" dirty="0"/>
              <a:t>3</a:t>
            </a:r>
            <a:r>
              <a:rPr lang="en-US" sz="2300" b="1" u="sng" baseline="30000" dirty="0"/>
              <a:t>rd</a:t>
            </a:r>
            <a:r>
              <a:rPr lang="en-US" sz="2300" b="1" u="sng" dirty="0"/>
              <a:t> party data</a:t>
            </a:r>
            <a:r>
              <a:rPr lang="en-US" sz="2300" b="1" dirty="0"/>
              <a:t> (review, guest satisfaction, air/arrival, </a:t>
            </a:r>
            <a:r>
              <a:rPr lang="en-US" sz="2300" b="1" dirty="0" smtClean="0"/>
              <a:t>employee/HR, </a:t>
            </a:r>
            <a:r>
              <a:rPr lang="en-US" sz="2300" b="1" dirty="0"/>
              <a:t>survey)</a:t>
            </a:r>
          </a:p>
          <a:p>
            <a:pPr>
              <a:spcBef>
                <a:spcPts val="1000"/>
              </a:spcBef>
            </a:pPr>
            <a:endParaRPr lang="en-US" sz="2300" b="1" dirty="0" smtClean="0"/>
          </a:p>
        </p:txBody>
      </p:sp>
    </p:spTree>
    <p:extLst>
      <p:ext uri="{BB962C8B-B14F-4D97-AF65-F5344CB8AC3E}">
        <p14:creationId xmlns:p14="http://schemas.microsoft.com/office/powerpoint/2010/main" val="11948203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25716" y="1377299"/>
            <a:ext cx="7300686" cy="365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4800" b="1" dirty="0"/>
              <a:t>STR Examples </a:t>
            </a:r>
            <a:endParaRPr lang="en-US" sz="4800" b="1" dirty="0" smtClean="0"/>
          </a:p>
          <a:p>
            <a:pPr algn="ctr">
              <a:lnSpc>
                <a:spcPts val="5000"/>
              </a:lnSpc>
              <a:spcBef>
                <a:spcPts val="1800"/>
              </a:spcBef>
            </a:pPr>
            <a:r>
              <a:rPr lang="en-US" sz="3200" b="1" i="1" dirty="0"/>
              <a:t>research we have done as well as projects performed by consultants, hotel companies and tourism organizations with STR data</a:t>
            </a:r>
          </a:p>
        </p:txBody>
      </p:sp>
    </p:spTree>
    <p:extLst>
      <p:ext uri="{BB962C8B-B14F-4D97-AF65-F5344CB8AC3E}">
        <p14:creationId xmlns:p14="http://schemas.microsoft.com/office/powerpoint/2010/main" val="34186254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3675" y="130629"/>
            <a:ext cx="8229600" cy="104971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000" dirty="0" smtClean="0">
                <a:solidFill>
                  <a:schemeClr val="tx1"/>
                </a:solidFill>
                <a:latin typeface="+mn-lt"/>
              </a:rPr>
              <a:t>Additional Research examples </a:t>
            </a:r>
            <a:r>
              <a:rPr lang="en-US" sz="3000" i="1" dirty="0" smtClean="0">
                <a:solidFill>
                  <a:schemeClr val="tx1"/>
                </a:solidFill>
                <a:latin typeface="+mn-lt"/>
              </a:rPr>
              <a:t>– ideas for you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4111" y="740230"/>
            <a:ext cx="8287658" cy="540948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600"/>
              </a:spcBef>
            </a:pPr>
            <a:r>
              <a:rPr lang="en-US" sz="2400" b="1" dirty="0" smtClean="0"/>
              <a:t>Compression/</a:t>
            </a:r>
            <a:r>
              <a:rPr lang="en-US" sz="2400" b="1" u="sng" dirty="0" smtClean="0"/>
              <a:t>Overflow</a:t>
            </a:r>
            <a:r>
              <a:rPr lang="en-US" sz="2400" b="1" dirty="0" smtClean="0"/>
              <a:t> </a:t>
            </a:r>
          </a:p>
          <a:p>
            <a:pPr>
              <a:spcBef>
                <a:spcPts val="600"/>
              </a:spcBef>
            </a:pPr>
            <a:r>
              <a:rPr lang="en-US" sz="2400" b="1" dirty="0" smtClean="0"/>
              <a:t>Group/Transient (change in business mix)</a:t>
            </a:r>
          </a:p>
          <a:p>
            <a:pPr>
              <a:spcBef>
                <a:spcPts val="600"/>
              </a:spcBef>
            </a:pPr>
            <a:r>
              <a:rPr lang="en-US" sz="2400" b="1" dirty="0" smtClean="0"/>
              <a:t>School vacation (impact of switch)</a:t>
            </a:r>
          </a:p>
          <a:p>
            <a:pPr>
              <a:spcBef>
                <a:spcPts val="600"/>
              </a:spcBef>
            </a:pPr>
            <a:r>
              <a:rPr lang="en-US" sz="2400" b="1" dirty="0" smtClean="0"/>
              <a:t>Seasonality (ADR changes, shoulder months)</a:t>
            </a:r>
          </a:p>
          <a:p>
            <a:pPr>
              <a:spcBef>
                <a:spcPts val="600"/>
              </a:spcBef>
            </a:pPr>
            <a:r>
              <a:rPr lang="en-US" sz="2400" b="1" u="sng" dirty="0" smtClean="0"/>
              <a:t>Gas price</a:t>
            </a:r>
            <a:r>
              <a:rPr lang="en-US" sz="2400" b="1" dirty="0" smtClean="0"/>
              <a:t> (impact of in/decrease)</a:t>
            </a:r>
          </a:p>
          <a:p>
            <a:pPr>
              <a:spcBef>
                <a:spcPts val="600"/>
              </a:spcBef>
            </a:pPr>
            <a:r>
              <a:rPr lang="en-US" sz="2400" b="1" dirty="0" smtClean="0"/>
              <a:t>Sandy and Katrina </a:t>
            </a:r>
            <a:r>
              <a:rPr lang="en-US" sz="2400" b="1" dirty="0"/>
              <a:t>(</a:t>
            </a:r>
            <a:r>
              <a:rPr lang="en-US" sz="2400" b="1" u="sng" dirty="0" smtClean="0"/>
              <a:t>hurricanes</a:t>
            </a:r>
            <a:r>
              <a:rPr lang="en-US" sz="2400" b="1" dirty="0" smtClean="0"/>
              <a:t>)</a:t>
            </a:r>
            <a:endParaRPr lang="en-US" sz="2400" b="1" dirty="0"/>
          </a:p>
          <a:p>
            <a:pPr>
              <a:spcBef>
                <a:spcPts val="600"/>
              </a:spcBef>
            </a:pPr>
            <a:r>
              <a:rPr lang="en-US" sz="2400" b="1" dirty="0" smtClean="0"/>
              <a:t>Ash cloud (cancellations, airport hotels)</a:t>
            </a:r>
          </a:p>
          <a:p>
            <a:pPr>
              <a:spcBef>
                <a:spcPts val="600"/>
              </a:spcBef>
            </a:pPr>
            <a:r>
              <a:rPr lang="en-US" sz="2400" b="1" dirty="0" smtClean="0"/>
              <a:t>Olympics, World Cup, Expo (positive or negative)</a:t>
            </a:r>
          </a:p>
          <a:p>
            <a:pPr>
              <a:spcBef>
                <a:spcPts val="600"/>
              </a:spcBef>
            </a:pPr>
            <a:r>
              <a:rPr lang="en-US" sz="2400" b="1" dirty="0" smtClean="0"/>
              <a:t>Gulf Oil Spill (tourism loss versus </a:t>
            </a:r>
            <a:r>
              <a:rPr lang="en-US" sz="2400" b="1" u="sng" dirty="0" smtClean="0"/>
              <a:t>side effects</a:t>
            </a:r>
            <a:r>
              <a:rPr lang="en-US" sz="2400" b="1" dirty="0" smtClean="0"/>
              <a:t>)</a:t>
            </a:r>
          </a:p>
          <a:p>
            <a:pPr>
              <a:spcBef>
                <a:spcPts val="600"/>
              </a:spcBef>
            </a:pPr>
            <a:r>
              <a:rPr lang="en-US" sz="2400" b="1" dirty="0" smtClean="0"/>
              <a:t>New Convention Center (potential gain)</a:t>
            </a:r>
          </a:p>
          <a:p>
            <a:pPr>
              <a:spcBef>
                <a:spcPts val="600"/>
              </a:spcBef>
            </a:pPr>
            <a:r>
              <a:rPr lang="en-US" sz="2400" b="1" dirty="0" smtClean="0"/>
              <a:t>National Parks (mountains versus beaches, </a:t>
            </a:r>
            <a:r>
              <a:rPr lang="en-US" sz="2400" b="1" u="sng" dirty="0" smtClean="0"/>
              <a:t>drive-to</a:t>
            </a:r>
            <a:r>
              <a:rPr lang="en-US" sz="2400" b="1" dirty="0" smtClean="0"/>
              <a:t> holidays)</a:t>
            </a:r>
          </a:p>
          <a:p>
            <a:pPr>
              <a:spcBef>
                <a:spcPts val="600"/>
              </a:spcBef>
            </a:pPr>
            <a:r>
              <a:rPr lang="en-US" sz="2400" b="1" dirty="0" smtClean="0"/>
              <a:t>Impact of </a:t>
            </a:r>
            <a:r>
              <a:rPr lang="en-US" sz="2400" b="1" u="sng" dirty="0" smtClean="0"/>
              <a:t>government business</a:t>
            </a:r>
            <a:r>
              <a:rPr lang="en-US" sz="2400" b="1" dirty="0" smtClean="0"/>
              <a:t> and shutdown</a:t>
            </a:r>
          </a:p>
        </p:txBody>
      </p:sp>
    </p:spTree>
    <p:extLst>
      <p:ext uri="{BB962C8B-B14F-4D97-AF65-F5344CB8AC3E}">
        <p14:creationId xmlns:p14="http://schemas.microsoft.com/office/powerpoint/2010/main" val="5367919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2128347"/>
            <a:ext cx="9144000" cy="1066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ts val="4000"/>
              </a:lnSpc>
              <a:buClr>
                <a:srgbClr val="CC6633"/>
              </a:buClr>
              <a:buNone/>
            </a:pPr>
            <a:r>
              <a:rPr lang="en-US" sz="2800" b="1" i="1" dirty="0" smtClean="0">
                <a:latin typeface="Calibri" pitchFamily="34" charset="0"/>
                <a:cs typeface="Calibri" pitchFamily="34" charset="0"/>
              </a:rPr>
              <a:t>Some observations and ideas – hopefully they’ve helped</a:t>
            </a:r>
          </a:p>
          <a:p>
            <a:pPr algn="ctr">
              <a:lnSpc>
                <a:spcPts val="4000"/>
              </a:lnSpc>
              <a:buClr>
                <a:srgbClr val="CC6633"/>
              </a:buClr>
              <a:buNone/>
            </a:pPr>
            <a:r>
              <a:rPr lang="en-US" sz="2800" b="1" i="1" dirty="0" smtClean="0">
                <a:latin typeface="Calibri" pitchFamily="34" charset="0"/>
                <a:cs typeface="Calibri" pitchFamily="34" charset="0"/>
              </a:rPr>
              <a:t>Four years ago ….  </a:t>
            </a:r>
          </a:p>
          <a:p>
            <a:pPr algn="ctr">
              <a:lnSpc>
                <a:spcPts val="4000"/>
              </a:lnSpc>
              <a:buClr>
                <a:srgbClr val="CC6633"/>
              </a:buClr>
              <a:buNone/>
            </a:pPr>
            <a:r>
              <a:rPr lang="en-US" sz="2800" b="1" i="1" dirty="0" smtClean="0">
                <a:latin typeface="Calibri" pitchFamily="34" charset="0"/>
                <a:cs typeface="Calibri" pitchFamily="34" charset="0"/>
              </a:rPr>
              <a:t>What else can we do together?</a:t>
            </a:r>
          </a:p>
          <a:p>
            <a:pPr algn="ctr">
              <a:lnSpc>
                <a:spcPts val="4000"/>
              </a:lnSpc>
              <a:buClr>
                <a:srgbClr val="CC6633"/>
              </a:buClr>
              <a:buNone/>
            </a:pPr>
            <a:r>
              <a:rPr lang="en-US" sz="2800" b="1" i="1" dirty="0" smtClean="0">
                <a:latin typeface="Calibri" pitchFamily="34" charset="0"/>
                <a:cs typeface="Calibri" pitchFamily="34" charset="0"/>
              </a:rPr>
              <a:t>Let us know how we can help.</a:t>
            </a:r>
          </a:p>
          <a:p>
            <a:pPr algn="ctr">
              <a:buClr>
                <a:srgbClr val="CC6633"/>
              </a:buClr>
              <a:buNone/>
            </a:pPr>
            <a:endParaRPr lang="en-US" sz="2800" b="1" i="1" dirty="0" smtClean="0">
              <a:solidFill>
                <a:srgbClr val="4D4D4D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buClr>
                <a:srgbClr val="CC6633"/>
              </a:buClr>
            </a:pPr>
            <a:r>
              <a:rPr lang="en-US" sz="2800" b="1" dirty="0" smtClean="0">
                <a:solidFill>
                  <a:schemeClr val="bg2"/>
                </a:solidFill>
                <a:latin typeface="Calibri" pitchFamily="34" charset="0"/>
                <a:cs typeface="Calibri" pitchFamily="34" charset="0"/>
              </a:rPr>
              <a:t>Steve Hood, </a:t>
            </a:r>
            <a:r>
              <a:rPr lang="en-US" sz="2400" b="1" u="sng" dirty="0" smtClean="0">
                <a:solidFill>
                  <a:schemeClr val="bg2"/>
                </a:solidFill>
                <a:latin typeface="Calibri" pitchFamily="34" charset="0"/>
                <a:cs typeface="Calibri" pitchFamily="34" charset="0"/>
              </a:rPr>
              <a:t>steve@str.com</a:t>
            </a:r>
          </a:p>
          <a:p>
            <a:pPr algn="ctr">
              <a:buClr>
                <a:srgbClr val="CC6633"/>
              </a:buClr>
            </a:pPr>
            <a:r>
              <a:rPr lang="en-US" sz="2400" b="1" dirty="0" smtClean="0">
                <a:solidFill>
                  <a:schemeClr val="bg2"/>
                </a:solidFill>
                <a:latin typeface="Calibri" pitchFamily="34" charset="0"/>
                <a:cs typeface="Calibri" pitchFamily="34" charset="0"/>
              </a:rPr>
              <a:t>+1 615 824 8664, extension 3315</a:t>
            </a:r>
          </a:p>
          <a:p>
            <a:pPr algn="ctr">
              <a:buClr>
                <a:srgbClr val="CC6633"/>
              </a:buClr>
            </a:pPr>
            <a:endParaRPr lang="en-US" sz="2800" b="1" i="1" dirty="0" smtClean="0">
              <a:solidFill>
                <a:srgbClr val="4D4D4D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Bef>
                <a:spcPts val="1200"/>
              </a:spcBef>
              <a:buClr>
                <a:srgbClr val="CC6633"/>
              </a:buClr>
              <a:buNone/>
            </a:pPr>
            <a:endParaRPr lang="en-US" sz="2000" dirty="0" smtClean="0"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ct val="75000"/>
              </a:lnSpc>
              <a:buClr>
                <a:srgbClr val="CC6633"/>
              </a:buClr>
              <a:buNone/>
            </a:pPr>
            <a:endParaRPr lang="en-US" sz="40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1095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1428" y="1752839"/>
            <a:ext cx="733970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400" b="1" i="1" dirty="0" smtClean="0"/>
              <a:t>More detail regarding each of the projects mentioned …</a:t>
            </a:r>
            <a:endParaRPr lang="en-US" sz="4400" b="1" i="1" dirty="0"/>
          </a:p>
        </p:txBody>
      </p:sp>
    </p:spTree>
    <p:extLst>
      <p:ext uri="{BB962C8B-B14F-4D97-AF65-F5344CB8AC3E}">
        <p14:creationId xmlns:p14="http://schemas.microsoft.com/office/powerpoint/2010/main" val="32807561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0025" y="1894729"/>
            <a:ext cx="7640105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400" b="1" dirty="0" smtClean="0"/>
              <a:t>Certification in Hotel Industry </a:t>
            </a:r>
          </a:p>
          <a:p>
            <a:pPr algn="ctr">
              <a:lnSpc>
                <a:spcPct val="150000"/>
              </a:lnSpc>
            </a:pPr>
            <a:r>
              <a:rPr lang="en-US" sz="4400" b="1" dirty="0" smtClean="0"/>
              <a:t>Analytics - Application Exercises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8624730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3675" y="265728"/>
            <a:ext cx="8229600" cy="94364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+mn-lt"/>
              </a:rPr>
              <a:t>1. Compare </a:t>
            </a: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the hotel industry in </a:t>
            </a:r>
            <a:br>
              <a:rPr lang="en-US" sz="3200" dirty="0" smtClean="0">
                <a:solidFill>
                  <a:schemeClr val="tx1"/>
                </a:solidFill>
                <a:latin typeface="+mn-lt"/>
              </a:rPr>
            </a:b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different areas of the world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7606" y="1523999"/>
            <a:ext cx="8263781" cy="4785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1800"/>
              </a:spcBef>
            </a:pPr>
            <a:r>
              <a:rPr lang="en-US" sz="2400" b="1" dirty="0" smtClean="0"/>
              <a:t>Compare countries or cities from a hotel industry perspective </a:t>
            </a:r>
          </a:p>
          <a:p>
            <a:pPr>
              <a:spcBef>
                <a:spcPts val="1800"/>
              </a:spcBef>
            </a:pPr>
            <a:r>
              <a:rPr lang="en-US" sz="2400" b="1" dirty="0" smtClean="0"/>
              <a:t>What are the geographic subsets within the country (cities, regions) or city (neighborhoods)?</a:t>
            </a:r>
          </a:p>
          <a:p>
            <a:pPr>
              <a:spcBef>
                <a:spcPts val="1800"/>
              </a:spcBef>
            </a:pPr>
            <a:r>
              <a:rPr lang="en-US" sz="2400" b="1" dirty="0" smtClean="0"/>
              <a:t>What are the class breakdowns of hotels within the country or city (how many Luxury, Upscale, Midscale, Economy)?</a:t>
            </a:r>
          </a:p>
          <a:p>
            <a:pPr>
              <a:spcBef>
                <a:spcPts val="1800"/>
              </a:spcBef>
            </a:pPr>
            <a:r>
              <a:rPr lang="en-US" sz="2400" b="1" dirty="0" smtClean="0"/>
              <a:t>What are the most popular brands and the chain versus independent percentage?</a:t>
            </a:r>
          </a:p>
          <a:p>
            <a:pPr>
              <a:spcBef>
                <a:spcPts val="1800"/>
              </a:spcBef>
            </a:pPr>
            <a:r>
              <a:rPr lang="en-US" sz="2400" b="1" dirty="0" smtClean="0"/>
              <a:t>What type of development activity is going on and how is development changing?</a:t>
            </a:r>
          </a:p>
        </p:txBody>
      </p:sp>
    </p:spTree>
    <p:extLst>
      <p:ext uri="{BB962C8B-B14F-4D97-AF65-F5344CB8AC3E}">
        <p14:creationId xmlns:p14="http://schemas.microsoft.com/office/powerpoint/2010/main" val="16224767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3675" y="265728"/>
            <a:ext cx="8229600" cy="94364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+mn-lt"/>
              </a:rPr>
              <a:t>2. Contrast </a:t>
            </a: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the various players in the </a:t>
            </a:r>
            <a:br>
              <a:rPr lang="en-US" sz="3200" dirty="0" smtClean="0">
                <a:solidFill>
                  <a:schemeClr val="tx1"/>
                </a:solidFill>
                <a:latin typeface="+mn-lt"/>
              </a:rPr>
            </a:b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hotel industry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7606" y="1523999"/>
            <a:ext cx="8263781" cy="4785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1800"/>
              </a:spcBef>
            </a:pPr>
            <a:r>
              <a:rPr lang="en-US" sz="2400" b="1" dirty="0" smtClean="0"/>
              <a:t>Identify hotel industry players as chains, parent companies, management companies, owners, asset management companies, soft brands, marketing groups, REITs or tourism organizations</a:t>
            </a:r>
          </a:p>
          <a:p>
            <a:pPr>
              <a:spcBef>
                <a:spcPts val="1800"/>
              </a:spcBef>
            </a:pPr>
            <a:r>
              <a:rPr lang="en-US" sz="2400" b="1" dirty="0" smtClean="0"/>
              <a:t>Which chains are related to which parent companies and which chains are in which Scale groups (Luxury, …)?</a:t>
            </a:r>
          </a:p>
          <a:p>
            <a:pPr>
              <a:spcBef>
                <a:spcPts val="1800"/>
              </a:spcBef>
            </a:pPr>
            <a:r>
              <a:rPr lang="en-US" sz="2400" b="1" dirty="0" smtClean="0"/>
              <a:t>Analyze historic activity related to players.  What do you learn from new brands/emphases? Which players are in the news and why?  What kind of recent acquisition activity?</a:t>
            </a:r>
          </a:p>
          <a:p>
            <a:pPr>
              <a:spcBef>
                <a:spcPts val="1800"/>
              </a:spcBef>
            </a:pPr>
            <a:r>
              <a:rPr lang="en-US" sz="2400" b="1" dirty="0" smtClean="0"/>
              <a:t>How do players differ in different areas of the world?</a:t>
            </a:r>
          </a:p>
        </p:txBody>
      </p:sp>
    </p:spTree>
    <p:extLst>
      <p:ext uri="{BB962C8B-B14F-4D97-AF65-F5344CB8AC3E}">
        <p14:creationId xmlns:p14="http://schemas.microsoft.com/office/powerpoint/2010/main" val="36094483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3675" y="265728"/>
            <a:ext cx="8229600" cy="94364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+mn-lt"/>
              </a:rPr>
              <a:t>3. Determine </a:t>
            </a: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the value and alternatives related to benchmarking in the hotel industry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54690" y="1523999"/>
            <a:ext cx="8263781" cy="4785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1800"/>
              </a:spcBef>
            </a:pPr>
            <a:r>
              <a:rPr lang="en-US" sz="2400" b="1" dirty="0" smtClean="0"/>
              <a:t>Pretend you are a owner of a hotel company with 100 hotels.</a:t>
            </a:r>
          </a:p>
          <a:p>
            <a:pPr>
              <a:spcBef>
                <a:spcPts val="1800"/>
              </a:spcBef>
            </a:pPr>
            <a:r>
              <a:rPr lang="en-US" sz="2400" b="1" dirty="0" smtClean="0"/>
              <a:t>Create a plan to bonus or otherwise incentivize your general managers.</a:t>
            </a:r>
          </a:p>
          <a:p>
            <a:pPr>
              <a:spcBef>
                <a:spcPts val="1800"/>
              </a:spcBef>
            </a:pPr>
            <a:r>
              <a:rPr lang="en-US" sz="2400" b="1" dirty="0"/>
              <a:t>How will your plan fairly compensate GMs during economic downturns and recoveries</a:t>
            </a:r>
            <a:r>
              <a:rPr lang="en-US" sz="2400" b="1" dirty="0" smtClean="0"/>
              <a:t>?</a:t>
            </a:r>
          </a:p>
          <a:p>
            <a:pPr>
              <a:spcBef>
                <a:spcPts val="1800"/>
              </a:spcBef>
            </a:pPr>
            <a:r>
              <a:rPr lang="en-US" sz="2400" b="1" dirty="0"/>
              <a:t>How will your plan fairly compensate GMs </a:t>
            </a:r>
            <a:r>
              <a:rPr lang="en-US" sz="2400" b="1" dirty="0" smtClean="0"/>
              <a:t>of nice/new hotels versus not so nice/older hotels in a variety of countries?  (Create a similar plan to handle regional or brand managers.)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2606301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3675" y="265728"/>
            <a:ext cx="8229600" cy="94364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+mn-lt"/>
              </a:rPr>
              <a:t>4. Determine </a:t>
            </a: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accurate competitors of a </a:t>
            </a:r>
            <a:br>
              <a:rPr lang="en-US" sz="3200" dirty="0" smtClean="0">
                <a:solidFill>
                  <a:schemeClr val="tx1"/>
                </a:solidFill>
                <a:latin typeface="+mn-lt"/>
              </a:rPr>
            </a:b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subject hotel (who is the comp set?)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54690" y="1523999"/>
            <a:ext cx="8263781" cy="4785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1800"/>
              </a:spcBef>
            </a:pPr>
            <a:r>
              <a:rPr lang="en-US" sz="2400" b="1" dirty="0" smtClean="0"/>
              <a:t>Review basic hotel census data to determine potential competitors (4 P’s – Proximity, Pricing, Product and Participation from the CHIA training)</a:t>
            </a:r>
          </a:p>
          <a:p>
            <a:pPr>
              <a:spcBef>
                <a:spcPts val="1800"/>
              </a:spcBef>
            </a:pPr>
            <a:r>
              <a:rPr lang="en-US" sz="2400" b="1" dirty="0" smtClean="0"/>
              <a:t>Confirm pricing data via the internet (brand.com, OTAs)</a:t>
            </a:r>
          </a:p>
          <a:p>
            <a:pPr>
              <a:spcBef>
                <a:spcPts val="1800"/>
              </a:spcBef>
            </a:pPr>
            <a:r>
              <a:rPr lang="en-US" sz="2400" b="1" dirty="0" smtClean="0"/>
              <a:t>Compare web sites of competitors (target customer).</a:t>
            </a:r>
          </a:p>
          <a:p>
            <a:pPr>
              <a:spcBef>
                <a:spcPts val="1800"/>
              </a:spcBef>
            </a:pPr>
            <a:r>
              <a:rPr lang="en-US" sz="2400" b="1" dirty="0" smtClean="0"/>
              <a:t>Analyze product detail (amenities, restaurants, meeting space).  Could even visit/interview possible competitors.</a:t>
            </a:r>
          </a:p>
          <a:p>
            <a:pPr>
              <a:spcBef>
                <a:spcPts val="1800"/>
              </a:spcBef>
            </a:pPr>
            <a:r>
              <a:rPr lang="en-US" sz="2400" b="1" dirty="0" smtClean="0"/>
              <a:t>Should there be multiple comp sets? (weekday/weekend, group/transient, local versus regional, special niches)</a:t>
            </a:r>
          </a:p>
        </p:txBody>
      </p:sp>
    </p:spTree>
    <p:extLst>
      <p:ext uri="{BB962C8B-B14F-4D97-AF65-F5344CB8AC3E}">
        <p14:creationId xmlns:p14="http://schemas.microsoft.com/office/powerpoint/2010/main" val="38693332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3675" y="265728"/>
            <a:ext cx="8229600" cy="94364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+mn-lt"/>
              </a:rPr>
              <a:t>5. Analyze </a:t>
            </a: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raw property and competitor </a:t>
            </a:r>
            <a:br>
              <a:rPr lang="en-US" sz="3200" dirty="0" smtClean="0">
                <a:solidFill>
                  <a:schemeClr val="tx1"/>
                </a:solidFill>
                <a:latin typeface="+mn-lt"/>
              </a:rPr>
            </a:b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monthly performance data over time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54690" y="1523999"/>
            <a:ext cx="8263781" cy="4785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1500"/>
              </a:spcBef>
            </a:pPr>
            <a:r>
              <a:rPr lang="en-US" sz="2400" b="1" dirty="0" smtClean="0"/>
              <a:t>Obtain a data file with multiple months of subject and comp set Supply, Demand, and Revenue.  (same as companies)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Enter formulas and compute Occupancy, ADR, RevPAR, Indexes (Yield, Penetration) and Percent Changes.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Graph raw data, KPIs, actual values, indices and percent changes.  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Correlate Supply and Demand to Occupancy, Occupancy to ADR, Occupancy and ADR to RevPAR.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Compute running month (12-month moving average) and graph to compare to monthly data (seasonality).</a:t>
            </a:r>
          </a:p>
          <a:p>
            <a:pPr>
              <a:spcBef>
                <a:spcPts val="1800"/>
              </a:spcBef>
            </a:pPr>
            <a:endParaRPr lang="en-US" sz="2600" b="1" dirty="0" smtClean="0"/>
          </a:p>
        </p:txBody>
      </p:sp>
    </p:spTree>
    <p:extLst>
      <p:ext uri="{BB962C8B-B14F-4D97-AF65-F5344CB8AC3E}">
        <p14:creationId xmlns:p14="http://schemas.microsoft.com/office/powerpoint/2010/main" val="10663906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3675" y="265728"/>
            <a:ext cx="8229600" cy="94364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+mn-lt"/>
              </a:rPr>
              <a:t>6. Work </a:t>
            </a: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with daily or group/transient data</a:t>
            </a:r>
            <a:br>
              <a:rPr lang="en-US" sz="3200" dirty="0" smtClean="0">
                <a:solidFill>
                  <a:schemeClr val="tx1"/>
                </a:solidFill>
                <a:latin typeface="+mn-lt"/>
              </a:rPr>
            </a:b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 to find areas of improvement for a hotel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54690" y="1523999"/>
            <a:ext cx="8263781" cy="4785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1500"/>
              </a:spcBef>
            </a:pPr>
            <a:r>
              <a:rPr lang="en-US" sz="2400" b="1" dirty="0" smtClean="0"/>
              <a:t>Obtain a sample raw property and comp set daily data file or a raw Segmentation data file.  Enter formulas to compute metrics.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Analyze daily data by day of week or by weekday/weekend to find possible areas of improvement for a specific hotel.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Analyze Segmentation data (Group, Transient, Contract) to find areas of improvement.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Analyze daily data during holidays or special events from year to year.   Analyze Segmentation data for conferences.  Make recommendations related to pricing and marketing.</a:t>
            </a:r>
          </a:p>
        </p:txBody>
      </p:sp>
    </p:spTree>
    <p:extLst>
      <p:ext uri="{BB962C8B-B14F-4D97-AF65-F5344CB8AC3E}">
        <p14:creationId xmlns:p14="http://schemas.microsoft.com/office/powerpoint/2010/main" val="5946350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3675" y="265728"/>
            <a:ext cx="8229600" cy="94364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+mn-lt"/>
              </a:rPr>
              <a:t>7. Analyze </a:t>
            </a: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performance of sample hotels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54690" y="1045029"/>
            <a:ext cx="8263781" cy="526434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1500"/>
              </a:spcBef>
            </a:pPr>
            <a:r>
              <a:rPr lang="en-US" sz="2400" b="1" dirty="0" smtClean="0"/>
              <a:t>Obtain life-like STAR Reports for a range of hotels (Luxury-Economy, good and bad performers).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Have students analyze various types of performance data found in the reports to determine subject hotels position compared to the comp set and market (SWOT).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Identify areas of possible improvement.  Compile a list of questions for the hotel management, issues to be investigated, possible recommendations.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Develop a strategy that could be implemented, future suggestions, ideas that could be considered.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Present findings and communicate a plan to the group.</a:t>
            </a:r>
          </a:p>
        </p:txBody>
      </p:sp>
    </p:spTree>
    <p:extLst>
      <p:ext uri="{BB962C8B-B14F-4D97-AF65-F5344CB8AC3E}">
        <p14:creationId xmlns:p14="http://schemas.microsoft.com/office/powerpoint/2010/main" val="15494286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3675" y="265728"/>
            <a:ext cx="8229600" cy="94364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+mn-lt"/>
              </a:rPr>
              <a:t>8. Case </a:t>
            </a: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scenario – positive and negative impacts </a:t>
            </a: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upon </a:t>
            </a: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percent changes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54690" y="1524001"/>
            <a:ext cx="8263781" cy="478537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1500"/>
              </a:spcBef>
            </a:pPr>
            <a:r>
              <a:rPr lang="en-US" sz="2400" b="1" dirty="0" smtClean="0"/>
              <a:t>Pretend that you are a general manager, you have just received your monthly STAR report and you are reviewing your performance.  The percent changes are different than what you expected.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Review all of the various events and situations that can positively or negatively affect your percent changes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Compile a checklist of items and indicate the type of affect depending upon whether it happened this year or last year.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Prepare a presentation for industry professionals and obtain their feedback based upon real-life experience.</a:t>
            </a:r>
          </a:p>
        </p:txBody>
      </p:sp>
    </p:spTree>
    <p:extLst>
      <p:ext uri="{BB962C8B-B14F-4D97-AF65-F5344CB8AC3E}">
        <p14:creationId xmlns:p14="http://schemas.microsoft.com/office/powerpoint/2010/main" val="4548292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3675" y="265728"/>
            <a:ext cx="8229600" cy="94364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+mn-lt"/>
              </a:rPr>
              <a:t>9. Analyze </a:t>
            </a: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industry performance data for a specific geographic area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0176" y="1465943"/>
            <a:ext cx="8263781" cy="526434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1500"/>
              </a:spcBef>
            </a:pPr>
            <a:r>
              <a:rPr lang="en-US" sz="2400" b="1" dirty="0" smtClean="0"/>
              <a:t>Obtain one or more Trend Reports for cities, countries or specific regions of the world.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Analyze the monthly performance data over time to determine trends in your area.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Graph the performance data for your area: raw data and KPIs, actual values and percent changes, monthly and twelve month numbers.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Obtain Pipeline Reports and analyze past and future development activity in the geographic area.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Obtain HOST/Profitability Reports and analyze P&amp;L metrics in the area.</a:t>
            </a:r>
          </a:p>
        </p:txBody>
      </p:sp>
    </p:spTree>
    <p:extLst>
      <p:ext uri="{BB962C8B-B14F-4D97-AF65-F5344CB8AC3E}">
        <p14:creationId xmlns:p14="http://schemas.microsoft.com/office/powerpoint/2010/main" val="38152181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64359" y="2509408"/>
            <a:ext cx="64151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/>
              <a:t>Sample Student Projects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15202820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3675" y="265728"/>
            <a:ext cx="8229600" cy="94364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+mn-lt"/>
              </a:rPr>
              <a:t>10. Determine </a:t>
            </a: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comparable markets </a:t>
            </a:r>
            <a:br>
              <a:rPr lang="en-US" sz="3200" dirty="0" smtClean="0">
                <a:solidFill>
                  <a:schemeClr val="tx1"/>
                </a:solidFill>
                <a:latin typeface="+mn-lt"/>
              </a:rPr>
            </a:b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for a subject market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54690" y="1523999"/>
            <a:ext cx="8263781" cy="4785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1500"/>
              </a:spcBef>
            </a:pPr>
            <a:r>
              <a:rPr lang="en-US" sz="2400" b="1" dirty="0" smtClean="0"/>
              <a:t>Obtain a variety of hotel related data (performance, pipeline, size and structure, hotel census) for a subject city and then a large variety of similar cities.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Obtain external data as well (demographics, businesses, attractions).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Compare the data of the various cities to find similar markets to the subject.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Select a small group of the best comparable markets.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Create a presentation and defend your decisions.</a:t>
            </a:r>
          </a:p>
          <a:p>
            <a:pPr marL="0" indent="0">
              <a:spcBef>
                <a:spcPts val="1200"/>
              </a:spcBef>
              <a:buNone/>
            </a:pPr>
            <a:endParaRPr lang="en-US" sz="2400" b="1" dirty="0" smtClean="0"/>
          </a:p>
          <a:p>
            <a:pPr>
              <a:spcBef>
                <a:spcPts val="1200"/>
              </a:spcBef>
            </a:pPr>
            <a:endParaRPr lang="en-US" sz="2600" b="1" dirty="0" smtClean="0"/>
          </a:p>
        </p:txBody>
      </p:sp>
    </p:spTree>
    <p:extLst>
      <p:ext uri="{BB962C8B-B14F-4D97-AF65-F5344CB8AC3E}">
        <p14:creationId xmlns:p14="http://schemas.microsoft.com/office/powerpoint/2010/main" val="19197595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3675" y="265728"/>
            <a:ext cx="8229600" cy="94364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+mn-lt"/>
              </a:rPr>
              <a:t>11. Conduct </a:t>
            </a: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a development analysis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54691" y="972457"/>
            <a:ext cx="8082910" cy="533691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1500"/>
              </a:spcBef>
            </a:pPr>
            <a:r>
              <a:rPr lang="en-US" sz="2400" b="1" dirty="0" smtClean="0"/>
              <a:t>Have students select different geographic areas (countries, subcontinents or continents). 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Obtain hotel census/attribute data and raw Pipeline data for the geographic area.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Analyze the hotels that have opened in the past several years (which scales, which markets, which brands, what time periods).  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Analyze the hotels that will be opening in the next several years (same questions).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Graph the past and future data including projected Supply for the area. Prepare presentation </a:t>
            </a:r>
            <a:r>
              <a:rPr lang="en-US" sz="2400" b="1" dirty="0"/>
              <a:t>with </a:t>
            </a:r>
            <a:r>
              <a:rPr lang="en-US" sz="2400" b="1" dirty="0" smtClean="0"/>
              <a:t>recommendations for industry and development professionals</a:t>
            </a:r>
            <a:r>
              <a:rPr lang="en-US" sz="2600" b="1" dirty="0"/>
              <a:t>.</a:t>
            </a:r>
            <a:endParaRPr lang="en-US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17718547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3675" y="265728"/>
            <a:ext cx="8229600" cy="94364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+mn-lt"/>
              </a:rPr>
              <a:t>12. Analyze </a:t>
            </a: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conversion activity in a </a:t>
            </a:r>
            <a:br>
              <a:rPr lang="en-US" sz="3200" dirty="0" smtClean="0">
                <a:solidFill>
                  <a:schemeClr val="tx1"/>
                </a:solidFill>
                <a:latin typeface="+mn-lt"/>
              </a:rPr>
            </a:b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specific geographic area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54691" y="1538514"/>
            <a:ext cx="8082910" cy="477086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1500"/>
              </a:spcBef>
            </a:pPr>
            <a:r>
              <a:rPr lang="en-US" sz="2400" b="1" dirty="0" smtClean="0"/>
              <a:t>Obtain Pipeline Reports for a specific geographic area such as a city or country. 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Review the conversion activity in the area over the last year and 5-year time period.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Which hotels have converted to which other hotels, which brands have converted to other brands and which scales (including independents) have converted to other scales?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You can include data on hotel opens and closes.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What does the reveal about the area?  Graph the data and prepare </a:t>
            </a:r>
            <a:r>
              <a:rPr lang="en-US" sz="2400" b="1" dirty="0" err="1" smtClean="0"/>
              <a:t>apresentation</a:t>
            </a:r>
            <a:r>
              <a:rPr lang="en-US" sz="2400" b="1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373974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3675" y="265728"/>
            <a:ext cx="8229600" cy="94364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+mn-lt"/>
              </a:rPr>
              <a:t>13. Conduct </a:t>
            </a: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a profitability analysis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54691" y="972457"/>
            <a:ext cx="8082910" cy="533691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1500"/>
              </a:spcBef>
            </a:pPr>
            <a:r>
              <a:rPr lang="en-US" sz="2400" b="1" dirty="0" smtClean="0"/>
              <a:t>Have students select one or more groups of hotels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Obtain HOST/Profitability participation data and determine a consistent sample and similar hotels. 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Obtain P&amp;L accounting data (HOST/Profitability reports) for the group(s) of hotels for multiple years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Analyze revenues, expenses, and profitability  hotel census/attribute data and raw Pipeline data for the geographic area.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Compare various revenues/expenses (room, F&amp;B, others) over time (economic cycles).  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Compare profitability of different groups of hotels</a:t>
            </a:r>
          </a:p>
        </p:txBody>
      </p:sp>
    </p:spTree>
    <p:extLst>
      <p:ext uri="{BB962C8B-B14F-4D97-AF65-F5344CB8AC3E}">
        <p14:creationId xmlns:p14="http://schemas.microsoft.com/office/powerpoint/2010/main" val="19402544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3675" y="265728"/>
            <a:ext cx="8229600" cy="94364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+mn-lt"/>
              </a:rPr>
              <a:t>14. Contrast </a:t>
            </a: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performance in economic cycles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95086" y="972457"/>
            <a:ext cx="8142515" cy="533691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1500"/>
              </a:spcBef>
            </a:pPr>
            <a:r>
              <a:rPr lang="en-US" sz="2400" b="1" dirty="0" smtClean="0"/>
              <a:t>Have students select one or more geographic areas or groups of hotels (top markets vs. non-top, metro vs. non, coast vs. inland, drive-to, …).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Obtain performance (and profitability) data over a long period of time (multiple cycles).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Compare various metrics for different cycles and for different groups of hotels (how did one cycle compare to another?, how was one group of hotels impacted vs. another?)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Indicate peaks, valleys, recovery times, cycles (</a:t>
            </a:r>
            <a:r>
              <a:rPr lang="en-US" sz="2400" b="1" dirty="0" err="1" smtClean="0"/>
              <a:t>pos</a:t>
            </a:r>
            <a:r>
              <a:rPr lang="en-US" sz="2400" b="1" dirty="0" smtClean="0"/>
              <a:t>/</a:t>
            </a:r>
            <a:r>
              <a:rPr lang="en-US" sz="2400" b="1" dirty="0" err="1" smtClean="0"/>
              <a:t>neg</a:t>
            </a:r>
            <a:r>
              <a:rPr lang="en-US" sz="2400" b="1" dirty="0" smtClean="0"/>
              <a:t>).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Summarize findings and present with lessons to be learned. </a:t>
            </a:r>
          </a:p>
        </p:txBody>
      </p:sp>
    </p:spTree>
    <p:extLst>
      <p:ext uri="{BB962C8B-B14F-4D97-AF65-F5344CB8AC3E}">
        <p14:creationId xmlns:p14="http://schemas.microsoft.com/office/powerpoint/2010/main" val="41792414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3675" y="265728"/>
            <a:ext cx="8229600" cy="94364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+mn-lt"/>
              </a:rPr>
              <a:t>15. Analyze </a:t>
            </a: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sellout night data for a specific market or sample hotel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0176" y="1465943"/>
            <a:ext cx="8263781" cy="526434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1500"/>
              </a:spcBef>
            </a:pPr>
            <a:r>
              <a:rPr lang="en-US" sz="2400" b="1" dirty="0" smtClean="0"/>
              <a:t>Obtain daily performance data for a specific market (or user-defined group of hotels) or for a single sample hotel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Determine average occupancies for months (Jan, Feb, …) for each year or for multiple year. Determine average annual occupancies for different years.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Determine the number of sellout nights within each year and for each day of week per year.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What does the sellout night data tell you about the market, group of hotels or sample hotel?  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Compare ADRs on sellout nights vs. non-sellout nights.</a:t>
            </a:r>
          </a:p>
        </p:txBody>
      </p:sp>
    </p:spTree>
    <p:extLst>
      <p:ext uri="{BB962C8B-B14F-4D97-AF65-F5344CB8AC3E}">
        <p14:creationId xmlns:p14="http://schemas.microsoft.com/office/powerpoint/2010/main" val="5055905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3675" y="265728"/>
            <a:ext cx="8229600" cy="94364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+mn-lt"/>
              </a:rPr>
              <a:t>16. Conduct </a:t>
            </a: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a market study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54691" y="986971"/>
            <a:ext cx="8082910" cy="532240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1500"/>
              </a:spcBef>
            </a:pPr>
            <a:r>
              <a:rPr lang="en-US" sz="2400" b="1" dirty="0" smtClean="0"/>
              <a:t>Have students select different cities to analyze the hotel industry in that specific area 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Obtain hotel industry data, for example: property and room counts (market by geographic/non-geographic areas), monthly performance data (for the city, subsets and comparable markets), group/transient data, hotel census/attribute data, Pipeline data, and possibly Profitability data.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Analyze and graph the various types of market data. Samples are available. 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Create a presentation, including what makes the market unique, industry takeaways, and future issues.</a:t>
            </a:r>
          </a:p>
        </p:txBody>
      </p:sp>
    </p:spTree>
    <p:extLst>
      <p:ext uri="{BB962C8B-B14F-4D97-AF65-F5344CB8AC3E}">
        <p14:creationId xmlns:p14="http://schemas.microsoft.com/office/powerpoint/2010/main" val="41103469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3675" y="265728"/>
            <a:ext cx="8229600" cy="94364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+mn-lt"/>
              </a:rPr>
              <a:t>17. Conduct </a:t>
            </a: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an impact analysis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54691" y="986971"/>
            <a:ext cx="8082910" cy="532240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1800"/>
              </a:spcBef>
            </a:pPr>
            <a:r>
              <a:rPr lang="en-US" sz="2400" b="1" dirty="0" smtClean="0"/>
              <a:t>Identify a specific event, many different types (sporting, weather, political, attraction, conference), past or future</a:t>
            </a:r>
          </a:p>
          <a:p>
            <a:pPr>
              <a:spcBef>
                <a:spcPts val="1800"/>
              </a:spcBef>
            </a:pPr>
            <a:r>
              <a:rPr lang="en-US" sz="2400" b="1" dirty="0" smtClean="0"/>
              <a:t>Identify the geographic area(s) impacted, direct and indirect, comparison areas if needed</a:t>
            </a:r>
          </a:p>
          <a:p>
            <a:pPr>
              <a:spcBef>
                <a:spcPts val="1800"/>
              </a:spcBef>
            </a:pPr>
            <a:r>
              <a:rPr lang="en-US" sz="2400" b="1" dirty="0" smtClean="0"/>
              <a:t>Determine the date ranges for the impact and the comparable time period(s) </a:t>
            </a:r>
          </a:p>
          <a:p>
            <a:pPr>
              <a:spcBef>
                <a:spcPts val="1800"/>
              </a:spcBef>
            </a:pPr>
            <a:r>
              <a:rPr lang="en-US" sz="2400" b="1" dirty="0" smtClean="0"/>
              <a:t>Obtain daily (or monthly) data for one or more specific geographic areas for multiple time periods</a:t>
            </a:r>
          </a:p>
          <a:p>
            <a:pPr>
              <a:spcBef>
                <a:spcPts val="1800"/>
              </a:spcBef>
            </a:pPr>
            <a:r>
              <a:rPr lang="en-US" sz="2400" b="1" dirty="0" smtClean="0"/>
              <a:t>Estimate the impact (demand, revenue, ancillary revenue)</a:t>
            </a:r>
          </a:p>
          <a:p>
            <a:pPr>
              <a:spcBef>
                <a:spcPts val="1800"/>
              </a:spcBef>
            </a:pPr>
            <a:r>
              <a:rPr lang="en-US" sz="2400" b="1" dirty="0" smtClean="0"/>
              <a:t>Compile finding and communicate.  What are takeaways?</a:t>
            </a:r>
          </a:p>
        </p:txBody>
      </p:sp>
    </p:spTree>
    <p:extLst>
      <p:ext uri="{BB962C8B-B14F-4D97-AF65-F5344CB8AC3E}">
        <p14:creationId xmlns:p14="http://schemas.microsoft.com/office/powerpoint/2010/main" val="11254005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3675" y="265728"/>
            <a:ext cx="8229600" cy="94364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+mn-lt"/>
              </a:rPr>
              <a:t>18. Conduct </a:t>
            </a: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a feasibility study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54691" y="986971"/>
            <a:ext cx="8082910" cy="532240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1500"/>
              </a:spcBef>
            </a:pPr>
            <a:r>
              <a:rPr lang="en-US" sz="2400" b="1" dirty="0" smtClean="0"/>
              <a:t>Identify a potential hotel development project.  This could be very specific (specific class hotel in specific geographic area) or open ended (what hotel in what area)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Obtain Trend, Pipeline and P&amp;L (also forecast) reports for the specific area and class of hotel (or multiple if open ended).  Obtain external data (business, economic, demographic)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Analyze the various types of data related to performance, development and profitability.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Compile the data in the form of a presentation to a potential investor.  Include recommendations, alternatives, and concerns.</a:t>
            </a:r>
          </a:p>
        </p:txBody>
      </p:sp>
    </p:spTree>
    <p:extLst>
      <p:ext uri="{BB962C8B-B14F-4D97-AF65-F5344CB8AC3E}">
        <p14:creationId xmlns:p14="http://schemas.microsoft.com/office/powerpoint/2010/main" val="38931453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316" y="2265692"/>
            <a:ext cx="7300686" cy="831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4800" b="1" dirty="0" smtClean="0"/>
              <a:t>Outside the box!</a:t>
            </a:r>
          </a:p>
        </p:txBody>
      </p:sp>
    </p:spTree>
    <p:extLst>
      <p:ext uri="{BB962C8B-B14F-4D97-AF65-F5344CB8AC3E}">
        <p14:creationId xmlns:p14="http://schemas.microsoft.com/office/powerpoint/2010/main" val="28166184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3675" y="265728"/>
            <a:ext cx="8229600" cy="94364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+mn-lt"/>
              </a:rPr>
              <a:t>19. Use </a:t>
            </a: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hotel industry publications to review performance data for a continent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54691" y="1567543"/>
            <a:ext cx="8082910" cy="47418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1500"/>
              </a:spcBef>
            </a:pPr>
            <a:r>
              <a:rPr lang="en-US" sz="2400" b="1" dirty="0" smtClean="0"/>
              <a:t>Obtain Hotel Reviews for different continents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What are the best and worst performing cities and countries in each continent and sub continent?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What are the various performance trends in different areas?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Compare data for multiple time periods.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Review currency affects by comparing metrics such as ADR, RevPAR and Revenue in local currency versus constant currency</a:t>
            </a:r>
          </a:p>
        </p:txBody>
      </p:sp>
    </p:spTree>
    <p:extLst>
      <p:ext uri="{BB962C8B-B14F-4D97-AF65-F5344CB8AC3E}">
        <p14:creationId xmlns:p14="http://schemas.microsoft.com/office/powerpoint/2010/main" val="38593214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3675" y="265728"/>
            <a:ext cx="8229600" cy="94364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+mn-lt"/>
              </a:rPr>
              <a:t>20. Simulate </a:t>
            </a: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a tourism organization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0176" y="947057"/>
            <a:ext cx="8263781" cy="57832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1500"/>
              </a:spcBef>
            </a:pPr>
            <a:r>
              <a:rPr lang="en-US" sz="2400" b="1" dirty="0" smtClean="0"/>
              <a:t>Create groups of students and have each group select a city (local or farther away).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Have each group create a Destination report (user-defined industry segments and groups of hotels related to their city, multiple pages).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Set up the report with STR and start receiving each week or month.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Review the performance metrics related to the city (types of business, special events, conferences).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Prepare regular press releases describing hotel performance over a time period.  Then create a summary</a:t>
            </a:r>
            <a:r>
              <a:rPr lang="en-US" sz="2400" b="1" dirty="0"/>
              <a:t> </a:t>
            </a:r>
            <a:r>
              <a:rPr lang="en-US" sz="2400" b="1" dirty="0" smtClean="0"/>
              <a:t>analyzing recent performance with graphs and future recommendations.</a:t>
            </a:r>
          </a:p>
        </p:txBody>
      </p:sp>
    </p:spTree>
    <p:extLst>
      <p:ext uri="{BB962C8B-B14F-4D97-AF65-F5344CB8AC3E}">
        <p14:creationId xmlns:p14="http://schemas.microsoft.com/office/powerpoint/2010/main" val="10388493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3421" y="265728"/>
            <a:ext cx="8781392" cy="94364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+mn-lt"/>
              </a:rPr>
              <a:t>21. Use </a:t>
            </a: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a Destination Report to teach forecasting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0176" y="1030513"/>
            <a:ext cx="8263781" cy="56997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1500"/>
              </a:spcBef>
            </a:pPr>
            <a:r>
              <a:rPr lang="en-US" sz="2400" b="1" dirty="0" smtClean="0"/>
              <a:t>Together with the class create a Destination report (user-defined industry segments, multiple pages) for a city near or far.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Set up the Destination report with STR and start receiving each week or month to see performance results related to events.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Present training on forecasting and demonstrate by forecasting weekly numbers for the selected city, reviewing results each week.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Break students into groups and have them continue to forecast.  Track results of each group over time and the average of all.</a:t>
            </a:r>
          </a:p>
        </p:txBody>
      </p:sp>
    </p:spTree>
    <p:extLst>
      <p:ext uri="{BB962C8B-B14F-4D97-AF65-F5344CB8AC3E}">
        <p14:creationId xmlns:p14="http://schemas.microsoft.com/office/powerpoint/2010/main" val="14836336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3675" y="265728"/>
            <a:ext cx="8229600" cy="94364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+mn-lt"/>
              </a:rPr>
              <a:t>22. Compare </a:t>
            </a: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accounting profit and loss data </a:t>
            </a:r>
            <a:br>
              <a:rPr lang="en-US" sz="3200" dirty="0" smtClean="0">
                <a:solidFill>
                  <a:schemeClr val="tx1"/>
                </a:solidFill>
                <a:latin typeface="+mn-lt"/>
              </a:rPr>
            </a:b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for different hotels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54691" y="1524000"/>
            <a:ext cx="8082910" cy="4785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1500"/>
              </a:spcBef>
            </a:pPr>
            <a:r>
              <a:rPr lang="en-US" sz="2600" b="1" dirty="0" smtClean="0"/>
              <a:t>Obtain HOST/Profitability Reports for different groups of hotels: full service versus select service, by scale (Luxury – Economy), different types (urban, convention, resort) or different geographic areas.</a:t>
            </a:r>
          </a:p>
          <a:p>
            <a:pPr>
              <a:spcBef>
                <a:spcPts val="1500"/>
              </a:spcBef>
            </a:pPr>
            <a:r>
              <a:rPr lang="en-US" sz="2600" b="1" dirty="0" smtClean="0"/>
              <a:t>Compare the revenue types and ratio to sales percentages.</a:t>
            </a:r>
          </a:p>
          <a:p>
            <a:pPr>
              <a:spcBef>
                <a:spcPts val="1500"/>
              </a:spcBef>
            </a:pPr>
            <a:r>
              <a:rPr lang="en-US" sz="2600" b="1" dirty="0" smtClean="0"/>
              <a:t>Compare distributed and undistributed expenses, including payroll and cost of goods sales.</a:t>
            </a:r>
          </a:p>
          <a:p>
            <a:pPr>
              <a:spcBef>
                <a:spcPts val="1500"/>
              </a:spcBef>
            </a:pPr>
            <a:r>
              <a:rPr lang="en-US" sz="2600" b="1" dirty="0" smtClean="0"/>
              <a:t>Compare profitability (GOP, NOI, EBIDTA, fees, and fixed charges.</a:t>
            </a:r>
          </a:p>
        </p:txBody>
      </p:sp>
    </p:spTree>
    <p:extLst>
      <p:ext uri="{BB962C8B-B14F-4D97-AF65-F5344CB8AC3E}">
        <p14:creationId xmlns:p14="http://schemas.microsoft.com/office/powerpoint/2010/main" val="8371915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3675" y="265728"/>
            <a:ext cx="8229600" cy="94364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+mn-lt"/>
              </a:rPr>
              <a:t>23. What </a:t>
            </a: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is the best possible calendar </a:t>
            </a:r>
            <a:br>
              <a:rPr lang="en-US" sz="3200" dirty="0" smtClean="0">
                <a:solidFill>
                  <a:schemeClr val="tx1"/>
                </a:solidFill>
                <a:latin typeface="+mn-lt"/>
              </a:rPr>
            </a:b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for the hotel industry?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54690" y="1422401"/>
            <a:ext cx="8263781" cy="488697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1200"/>
              </a:spcBef>
            </a:pPr>
            <a:r>
              <a:rPr lang="en-US" sz="2400" b="1" dirty="0" smtClean="0"/>
              <a:t>You could do this for a specific country or another geographic area.</a:t>
            </a:r>
          </a:p>
          <a:p>
            <a:pPr>
              <a:spcBef>
                <a:spcPts val="1200"/>
              </a:spcBef>
            </a:pPr>
            <a:r>
              <a:rPr lang="en-US" sz="2400" b="1" dirty="0" smtClean="0"/>
              <a:t>Identify holidays and special events that favorably impact the hotel industry. </a:t>
            </a:r>
          </a:p>
          <a:p>
            <a:pPr>
              <a:spcBef>
                <a:spcPts val="1200"/>
              </a:spcBef>
            </a:pPr>
            <a:r>
              <a:rPr lang="en-US" sz="2400" b="1" dirty="0" smtClean="0"/>
              <a:t>Analyze daily hotel performance data to how hotel revenues differ on each day of the week for each special event.</a:t>
            </a:r>
          </a:p>
          <a:p>
            <a:pPr>
              <a:spcBef>
                <a:spcPts val="1200"/>
              </a:spcBef>
            </a:pPr>
            <a:r>
              <a:rPr lang="en-US" sz="2400" b="1" dirty="0" smtClean="0"/>
              <a:t>Determine the best (and worst) possible calendar, for example this holiday should always fall on a Friday, this event should always be in this month.  </a:t>
            </a:r>
          </a:p>
          <a:p>
            <a:pPr>
              <a:spcBef>
                <a:spcPts val="1200"/>
              </a:spcBef>
            </a:pPr>
            <a:r>
              <a:rPr lang="en-US" sz="2400" b="1" dirty="0" smtClean="0"/>
              <a:t>Compute the revenue difference of the fantasy calendar.  What are the takeaways for an industry professional?</a:t>
            </a:r>
          </a:p>
        </p:txBody>
      </p:sp>
    </p:spTree>
    <p:extLst>
      <p:ext uri="{BB962C8B-B14F-4D97-AF65-F5344CB8AC3E}">
        <p14:creationId xmlns:p14="http://schemas.microsoft.com/office/powerpoint/2010/main" val="28789462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31784" y="265728"/>
            <a:ext cx="8481139" cy="94364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+mn-lt"/>
              </a:rPr>
              <a:t>24. Using </a:t>
            </a: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hotel latitude/longitude data with GIS (geographical Information systems) programs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1774" y="1625597"/>
            <a:ext cx="8263781" cy="488697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1800"/>
              </a:spcBef>
            </a:pPr>
            <a:r>
              <a:rPr lang="en-US" sz="2400" b="1" dirty="0" smtClean="0"/>
              <a:t>The STR hotel Census database includes latitudes and longitudes.  Geocoding accuracy is very high in developed countries.</a:t>
            </a:r>
          </a:p>
          <a:p>
            <a:pPr>
              <a:spcBef>
                <a:spcPts val="1800"/>
              </a:spcBef>
            </a:pPr>
            <a:r>
              <a:rPr lang="en-US" sz="2400" b="1" dirty="0" smtClean="0"/>
              <a:t>You can graph hotels on maps </a:t>
            </a:r>
            <a:endParaRPr lang="en-US" sz="2400" b="1" dirty="0"/>
          </a:p>
          <a:p>
            <a:pPr>
              <a:spcBef>
                <a:spcPts val="1800"/>
              </a:spcBef>
            </a:pPr>
            <a:r>
              <a:rPr lang="en-US" sz="2400" b="1" dirty="0" smtClean="0"/>
              <a:t>You can create “heat maps” including performance data.  </a:t>
            </a:r>
          </a:p>
          <a:p>
            <a:pPr>
              <a:spcBef>
                <a:spcPts val="1800"/>
              </a:spcBef>
            </a:pPr>
            <a:r>
              <a:rPr lang="en-US" sz="2400" b="1" dirty="0" smtClean="0"/>
              <a:t>You can use programs such as Tableau to display data in geographical format</a:t>
            </a:r>
          </a:p>
          <a:p>
            <a:pPr>
              <a:spcBef>
                <a:spcPts val="1800"/>
              </a:spcBef>
            </a:pPr>
            <a:r>
              <a:rPr lang="en-US" sz="2400" b="1" dirty="0" smtClean="0"/>
              <a:t>Samples are available</a:t>
            </a:r>
          </a:p>
          <a:p>
            <a:pPr>
              <a:spcBef>
                <a:spcPts val="1200"/>
              </a:spcBef>
            </a:pPr>
            <a:endParaRPr lang="en-US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39617066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3675" y="265728"/>
            <a:ext cx="8229600" cy="94364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+mn-lt"/>
              </a:rPr>
              <a:t>25. Study </a:t>
            </a: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“modeling” with hotel industry data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54691" y="972457"/>
            <a:ext cx="8082910" cy="533691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1500"/>
              </a:spcBef>
            </a:pPr>
            <a:r>
              <a:rPr lang="en-US" sz="2400" b="1" dirty="0" smtClean="0"/>
              <a:t>Select a specific geographic area and determine the number of participants and non participants for performance and/or profitability data in various sub categories (geographic and class/level).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Obtain performance and/or profitability data for the large geographic data and for the various subsets of hotels within the larger geographic area.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Create a plan to model (estimate) the data of the non-participants by using actual data of the participants.</a:t>
            </a:r>
          </a:p>
          <a:p>
            <a:pPr>
              <a:spcBef>
                <a:spcPts val="1500"/>
              </a:spcBef>
            </a:pPr>
            <a:r>
              <a:rPr lang="en-US" sz="2400" b="1" dirty="0" smtClean="0"/>
              <a:t>Use the methodology to recalculate the performance and/or profitability of the </a:t>
            </a:r>
            <a:r>
              <a:rPr lang="en-US" sz="2400" b="1" smtClean="0"/>
              <a:t>larger geographic </a:t>
            </a:r>
            <a:r>
              <a:rPr lang="en-US" sz="2400" b="1" dirty="0" smtClean="0"/>
              <a:t>area and defend the accuracy of the modeled data.</a:t>
            </a:r>
          </a:p>
        </p:txBody>
      </p:sp>
    </p:spTree>
    <p:extLst>
      <p:ext uri="{BB962C8B-B14F-4D97-AF65-F5344CB8AC3E}">
        <p14:creationId xmlns:p14="http://schemas.microsoft.com/office/powerpoint/2010/main" val="39551868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1428" y="1752839"/>
            <a:ext cx="733970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400" b="1" i="1" dirty="0" smtClean="0"/>
              <a:t>More information about the STR SHARE Center and the certification programs …</a:t>
            </a:r>
            <a:endParaRPr lang="en-US" sz="4400" b="1" i="1" dirty="0"/>
          </a:p>
        </p:txBody>
      </p:sp>
    </p:spTree>
    <p:extLst>
      <p:ext uri="{BB962C8B-B14F-4D97-AF65-F5344CB8AC3E}">
        <p14:creationId xmlns:p14="http://schemas.microsoft.com/office/powerpoint/2010/main" val="35730131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199" y="274638"/>
            <a:ext cx="852714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t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900" b="1" dirty="0" smtClean="0"/>
              <a:t>Benchmarking 101: </a:t>
            </a:r>
            <a:r>
              <a:rPr lang="en-US" sz="2900" b="1" dirty="0"/>
              <a:t>my </a:t>
            </a:r>
            <a:r>
              <a:rPr lang="en-US" sz="2900" b="1" dirty="0" smtClean="0"/>
              <a:t>hotel vs</a:t>
            </a:r>
            <a:r>
              <a:rPr lang="en-US" sz="2900" b="1" dirty="0"/>
              <a:t>. the </a:t>
            </a:r>
            <a:r>
              <a:rPr lang="en-US" sz="2900" b="1" dirty="0" smtClean="0"/>
              <a:t>competition</a:t>
            </a:r>
            <a:br>
              <a:rPr lang="en-US" sz="2900" b="1" dirty="0" smtClean="0"/>
            </a:br>
            <a:r>
              <a:rPr lang="en-US" sz="2000" b="0" dirty="0" smtClean="0"/>
              <a:t>How STR serves the hotel industry and how most GMs are </a:t>
            </a:r>
            <a:r>
              <a:rPr lang="en-US" sz="2000" b="0" dirty="0" err="1" smtClean="0"/>
              <a:t>bonused</a:t>
            </a:r>
            <a:endParaRPr lang="en-US" sz="2000" b="0" dirty="0"/>
          </a:p>
        </p:txBody>
      </p:sp>
      <p:graphicFrame>
        <p:nvGraphicFramePr>
          <p:cNvPr id="7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2233257"/>
              </p:ext>
            </p:extLst>
          </p:nvPr>
        </p:nvGraphicFramePr>
        <p:xfrm>
          <a:off x="449943" y="1538514"/>
          <a:ext cx="3795486" cy="45876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6567707"/>
              </p:ext>
            </p:extLst>
          </p:nvPr>
        </p:nvGraphicFramePr>
        <p:xfrm>
          <a:off x="4847772" y="1611084"/>
          <a:ext cx="3765550" cy="4484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404535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Chart bld="series"/>
        </p:bldSub>
      </p:bldGraphic>
      <p:bldGraphic spid="9" grpId="0">
        <p:bldSub>
          <a:bldChart bld="series"/>
        </p:bldSub>
      </p:bldGraphic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 bwMode="auto">
          <a:xfrm>
            <a:off x="4827722" y="1108129"/>
            <a:ext cx="643180" cy="449451"/>
          </a:xfrm>
          <a:prstGeom prst="ellipse">
            <a:avLst/>
          </a:prstGeom>
          <a:noFill/>
          <a:ln w="31750" cap="flat" cmpd="sng" algn="ctr">
            <a:solidFill>
              <a:srgbClr val="FFFF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95627" y="2239504"/>
            <a:ext cx="3099661" cy="2462213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i="1" dirty="0" smtClean="0">
                <a:solidFill>
                  <a:schemeClr val="bg2"/>
                </a:solidFill>
              </a:rPr>
              <a:t>Launching an online community later this year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i="1" dirty="0" smtClean="0">
                <a:solidFill>
                  <a:schemeClr val="bg2"/>
                </a:solidFill>
              </a:rPr>
              <a:t>Groups focused on topics such as tourism analytics and revenue management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i="1" dirty="0" smtClean="0">
                <a:solidFill>
                  <a:schemeClr val="bg2"/>
                </a:solidFill>
              </a:rPr>
              <a:t>Connecting academia and industry, helping to bridge the communication gap </a:t>
            </a:r>
            <a:endParaRPr lang="en-US" b="1" i="1" dirty="0">
              <a:solidFill>
                <a:schemeClr val="bg2"/>
              </a:solidFill>
            </a:endParaRPr>
          </a:p>
        </p:txBody>
      </p:sp>
      <p:cxnSp>
        <p:nvCxnSpPr>
          <p:cNvPr id="6" name="Straight Arrow Connector 5"/>
          <p:cNvCxnSpPr>
            <a:endCxn id="3" idx="4"/>
          </p:cNvCxnSpPr>
          <p:nvPr/>
        </p:nvCxnSpPr>
        <p:spPr bwMode="auto">
          <a:xfrm flipH="1" flipV="1">
            <a:off x="5149312" y="1557580"/>
            <a:ext cx="546315" cy="681924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FF99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9356731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9044" y="162508"/>
            <a:ext cx="8410695" cy="72969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Academic Presentations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439" y="708397"/>
            <a:ext cx="8760542" cy="4551415"/>
          </a:xfrm>
          <a:prstGeom prst="rect">
            <a:avLst/>
          </a:prstGeom>
          <a:noFill/>
          <a:ln cap="flat" algn="ctr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36538" indent="0">
              <a:spcBef>
                <a:spcPts val="1800"/>
              </a:spcBef>
              <a:buNone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STR staff conduct presentations all around the world, about one every business day of the year.  Academic samples include:</a:t>
            </a:r>
          </a:p>
          <a:p>
            <a:pPr marL="566738" lvl="1" indent="-3302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Hotel Industry Overview – performance and development trends for any area of the world</a:t>
            </a:r>
          </a:p>
          <a:p>
            <a:pPr marL="566738" lvl="1" indent="-3302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Hospitality and Tourism Future Trends</a:t>
            </a:r>
          </a:p>
          <a:p>
            <a:pPr marL="566738" lvl="1" indent="-3302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Hotel and Tourism Data Available for Research</a:t>
            </a:r>
          </a:p>
          <a:p>
            <a:pPr marL="566738" lvl="1" indent="-3302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What is Hotel Industry Analytics? </a:t>
            </a:r>
          </a:p>
          <a:p>
            <a:pPr marL="566738" lvl="1" indent="-3302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200" b="1" u="sng" dirty="0" smtClean="0">
                <a:latin typeface="Calibri" pitchFamily="34" charset="0"/>
                <a:cs typeface="Calibri" pitchFamily="34" charset="0"/>
              </a:rPr>
              <a:t>Aligning Research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 with Hotel Industry Hot Topics and Current Issues</a:t>
            </a:r>
          </a:p>
          <a:p>
            <a:pPr marL="566738" lvl="1" indent="-3302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The Effective Presentation of Hotel and Tourism Industry Data</a:t>
            </a:r>
          </a:p>
          <a:p>
            <a:pPr marL="566738" lvl="1" indent="-3302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200" b="1" u="sng" dirty="0" smtClean="0">
                <a:latin typeface="Calibri" pitchFamily="34" charset="0"/>
                <a:cs typeface="Calibri" pitchFamily="34" charset="0"/>
              </a:rPr>
              <a:t>Industry Relevant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 Hospitality and Tourism Research and Education</a:t>
            </a:r>
          </a:p>
          <a:p>
            <a:pPr marL="566738" lvl="1" indent="-3302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How to Conduct a Market Study, Impact Analysis, Feasibility Study </a:t>
            </a:r>
          </a:p>
          <a:p>
            <a:pPr marL="566738" lvl="1" indent="-3302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Using Student Projects to Help Improve H&amp;T Education</a:t>
            </a:r>
          </a:p>
          <a:p>
            <a:pPr marL="566738" lvl="1" indent="-3302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200" b="1" u="sng" dirty="0" smtClean="0">
                <a:latin typeface="Calibri" pitchFamily="34" charset="0"/>
                <a:cs typeface="Calibri" pitchFamily="34" charset="0"/>
              </a:rPr>
              <a:t>Bridging the Gap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 Between Industry and Academia</a:t>
            </a:r>
          </a:p>
          <a:p>
            <a:pPr marL="460375" indent="-460375">
              <a:spcBef>
                <a:spcPts val="1800"/>
              </a:spcBef>
            </a:pPr>
            <a:endParaRPr lang="en-US" sz="2400" b="1" dirty="0" smtClean="0">
              <a:latin typeface="Calibri" pitchFamily="34" charset="0"/>
              <a:cs typeface="Calibri" pitchFamily="34" charset="0"/>
            </a:endParaRPr>
          </a:p>
          <a:p>
            <a:pPr marL="460375" indent="-460375">
              <a:spcBef>
                <a:spcPts val="1800"/>
              </a:spcBef>
            </a:pPr>
            <a:endParaRPr lang="en-US" sz="2000" b="1" dirty="0" smtClean="0">
              <a:latin typeface="Calibri" pitchFamily="34" charset="0"/>
              <a:cs typeface="Calibri" pitchFamily="34" charset="0"/>
            </a:endParaRPr>
          </a:p>
          <a:p>
            <a:pPr marL="460375" indent="-460375">
              <a:spcBef>
                <a:spcPts val="1800"/>
              </a:spcBef>
            </a:pPr>
            <a:endParaRPr lang="en-US" sz="2400" b="1" dirty="0" smtClean="0">
              <a:latin typeface="Calibri" pitchFamily="34" charset="0"/>
              <a:cs typeface="Calibri" pitchFamily="34" charset="0"/>
            </a:endParaRPr>
          </a:p>
          <a:p>
            <a:pPr marL="460375" indent="-460375">
              <a:spcBef>
                <a:spcPts val="2400"/>
              </a:spcBef>
              <a:buNone/>
            </a:pPr>
            <a:endParaRPr lang="en-US" sz="2400" b="1" dirty="0" smtClean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49434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 txBox="1">
            <a:spLocks noGrp="1"/>
          </p:cNvSpPr>
          <p:nvPr>
            <p:ph type="title"/>
          </p:nvPr>
        </p:nvSpPr>
        <p:spPr>
          <a:xfrm>
            <a:off x="344773" y="171136"/>
            <a:ext cx="84469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Dictionary of hospitality </a:t>
            </a:r>
            <a:r>
              <a:rPr lang="en-US" sz="3200" b="1" dirty="0" smtClean="0"/>
              <a:t>terminology </a:t>
            </a:r>
            <a:r>
              <a:rPr lang="en-US" sz="3200" b="1" i="1" dirty="0" smtClean="0"/>
              <a:t>– a preview</a:t>
            </a:r>
          </a:p>
        </p:txBody>
      </p:sp>
      <p:sp>
        <p:nvSpPr>
          <p:cNvPr id="7" name="Content Placeholder 6"/>
          <p:cNvSpPr txBox="1">
            <a:spLocks noGrp="1"/>
          </p:cNvSpPr>
          <p:nvPr>
            <p:ph idx="1"/>
          </p:nvPr>
        </p:nvSpPr>
        <p:spPr>
          <a:xfrm>
            <a:off x="442209" y="724946"/>
            <a:ext cx="843196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000" b="1" dirty="0" smtClean="0"/>
              <a:t>chain, parent company, management company, owner, asset management company, marketing group, soft brand, REIT, operation, corporate, franchise, independent, continent, sub-continent, country, market, submarket, UNWTO, scale, class, location, extended stay, types, boutique, lifestyle, competitive sets, four P’s to creating, comp set rules, raw data, supply, demand, revenue, monthly/daily data, key performance indicators, occupancy, ADR, RevPAR, </a:t>
            </a:r>
            <a:r>
              <a:rPr lang="en-US" sz="2000" b="1" dirty="0"/>
              <a:t>p</a:t>
            </a:r>
            <a:r>
              <a:rPr lang="en-US" sz="2000" b="1" dirty="0" smtClean="0"/>
              <a:t>ercent change, point change, YTD, running 12/3-month, 12MMA, MTD, running 28-day, weekday, weekend, comparable days, aggregated data, include vs. exclude, index, penetration, yield, index percent change, ranking, bandwidth, sufficiency, full availability, out of order rooms, seasonality, modeling, consistent sample, open/close, add/drop, conversion, local currency, exchange rate, currency fluctuation, constant currency, </a:t>
            </a:r>
            <a:r>
              <a:rPr lang="en-US" sz="2000" b="1" dirty="0" smtClean="0">
                <a:solidFill>
                  <a:srgbClr val="FFFF00"/>
                </a:solidFill>
              </a:rPr>
              <a:t>GOPPAR</a:t>
            </a:r>
            <a:r>
              <a:rPr lang="en-US" sz="2000" b="1" dirty="0" smtClean="0"/>
              <a:t> segmentation, group, contract, transient, </a:t>
            </a:r>
            <a:r>
              <a:rPr lang="en-US" sz="2000" b="1" dirty="0" smtClean="0">
                <a:solidFill>
                  <a:srgbClr val="FFFF00"/>
                </a:solidFill>
              </a:rPr>
              <a:t>SMERF</a:t>
            </a:r>
            <a:r>
              <a:rPr lang="en-US" sz="2000" b="1" dirty="0" smtClean="0"/>
              <a:t>, additional revenue, day of week, RevPAR positioning matrix, pipeline, in construction, under contract, planning, final planning, unconfirmed, existing supply, HOST, profitability, P&amp;L, ratio to sales, amount per occupied room, amount per available room, GOP, NOI, destination report, comparable market, multi-segment page, property and room count, census vs. sample, hotel census database, forecast</a:t>
            </a:r>
          </a:p>
        </p:txBody>
      </p:sp>
    </p:spTree>
    <p:extLst>
      <p:ext uri="{BB962C8B-B14F-4D97-AF65-F5344CB8AC3E}">
        <p14:creationId xmlns:p14="http://schemas.microsoft.com/office/powerpoint/2010/main" val="21715594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3830" y="216597"/>
            <a:ext cx="8679530" cy="61448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Certification Details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6553" y="888458"/>
            <a:ext cx="8536190" cy="3264425"/>
          </a:xfrm>
          <a:prstGeom prst="rect">
            <a:avLst/>
          </a:prstGeom>
          <a:noFill/>
          <a:ln cap="flat" algn="ctr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60375" indent="-460375">
              <a:spcBef>
                <a:spcPts val="1500"/>
              </a:spcBef>
            </a:pPr>
            <a:r>
              <a:rPr lang="en-US" sz="2400" b="1" dirty="0">
                <a:latin typeface="Calibri" pitchFamily="34" charset="0"/>
                <a:cs typeface="Calibri" pitchFamily="34" charset="0"/>
              </a:rPr>
              <a:t>A comprehensive training package is provided with PowerPoints, applications, quizzes, and case scenarios.</a:t>
            </a:r>
          </a:p>
          <a:p>
            <a:pPr marL="460375" indent="-460375">
              <a:spcBef>
                <a:spcPts val="1500"/>
              </a:spcBef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The cost of the certifications for students 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is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just $75 USD (free for professors, $300  for industry professionals).  </a:t>
            </a:r>
            <a:endParaRPr lang="en-US" sz="2400" b="1" dirty="0">
              <a:latin typeface="Calibri" pitchFamily="34" charset="0"/>
              <a:cs typeface="Calibri" pitchFamily="34" charset="0"/>
            </a:endParaRPr>
          </a:p>
          <a:p>
            <a:pPr marL="460375" indent="-460375">
              <a:spcBef>
                <a:spcPts val="1500"/>
              </a:spcBef>
            </a:pPr>
            <a:r>
              <a:rPr lang="en-US" sz="2400" b="1" dirty="0">
                <a:latin typeface="Calibri" pitchFamily="34" charset="0"/>
                <a:cs typeface="Calibri" pitchFamily="34" charset="0"/>
              </a:rPr>
              <a:t>Testing is administered by EI.  Hardcopy or online exams are available. 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50 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multiple choice questions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and a 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minimum passing score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of 70%.  The passing rate is 75-80%. </a:t>
            </a:r>
          </a:p>
          <a:p>
            <a:pPr marL="460375" indent="-460375">
              <a:spcBef>
                <a:spcPts val="1500"/>
              </a:spcBef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Schools are using a variety of formats to present the CHIA training: different classes, optional or mandatory, grad and undergrad.  </a:t>
            </a:r>
          </a:p>
          <a:p>
            <a:pPr marL="460375" indent="-460375">
              <a:spcBef>
                <a:spcPts val="1500"/>
              </a:spcBef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The certification is being offered to lodging, tourism and other hospitality students.</a:t>
            </a:r>
            <a:endParaRPr lang="en-US" sz="2400" b="1" dirty="0">
              <a:latin typeface="Calibri" pitchFamily="34" charset="0"/>
              <a:cs typeface="Calibri" pitchFamily="34" charset="0"/>
            </a:endParaRPr>
          </a:p>
          <a:p>
            <a:pPr marL="460375" indent="-460375">
              <a:spcBef>
                <a:spcPts val="2400"/>
              </a:spcBef>
              <a:buNone/>
            </a:pPr>
            <a:endParaRPr lang="en-US" sz="2400" b="1" dirty="0" smtClean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4084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32235" y="265471"/>
            <a:ext cx="8679530" cy="68930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Certification Description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1729" y="958644"/>
            <a:ext cx="8952271" cy="3633569"/>
          </a:xfrm>
          <a:prstGeom prst="rect">
            <a:avLst/>
          </a:prstGeom>
          <a:noFill/>
          <a:ln cap="flat" algn="ctr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34950" indent="-234950">
              <a:lnSpc>
                <a:spcPts val="2500"/>
              </a:lnSpc>
              <a:spcBef>
                <a:spcPts val="900"/>
              </a:spcBef>
              <a:buFont typeface="Arial" pitchFamily="34" charset="0"/>
              <a:buChar char="•"/>
            </a:pP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This is the leading hotel-related certification for undergraduate and </a:t>
            </a:r>
            <a:r>
              <a:rPr lang="en-US" sz="2000" b="1" u="sng" dirty="0" smtClean="0">
                <a:latin typeface="Calibri" pitchFamily="34" charset="0"/>
                <a:cs typeface="Calibri" pitchFamily="34" charset="0"/>
              </a:rPr>
              <a:t>graduate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students in Hospitality and </a:t>
            </a:r>
            <a:r>
              <a:rPr lang="en-US" sz="2000" b="1" u="sng" dirty="0" smtClean="0">
                <a:latin typeface="Calibri" pitchFamily="34" charset="0"/>
                <a:cs typeface="Calibri" pitchFamily="34" charset="0"/>
              </a:rPr>
              <a:t>Tourism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programs</a:t>
            </a:r>
            <a:r>
              <a:rPr lang="en-US" sz="20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(or industry professionals).</a:t>
            </a:r>
          </a:p>
          <a:p>
            <a:pPr marL="234950" indent="-234950">
              <a:lnSpc>
                <a:spcPts val="2500"/>
              </a:lnSpc>
              <a:spcBef>
                <a:spcPts val="900"/>
              </a:spcBef>
              <a:buFont typeface="Arial" pitchFamily="34" charset="0"/>
              <a:buChar char="•"/>
            </a:pP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This recognition provides evidence of a thorough knowledge of the foundational </a:t>
            </a:r>
            <a:r>
              <a:rPr lang="en-US" sz="2000" b="1" u="sng" dirty="0" smtClean="0">
                <a:latin typeface="Calibri" pitchFamily="34" charset="0"/>
                <a:cs typeface="Calibri" pitchFamily="34" charset="0"/>
              </a:rPr>
              <a:t>metrics, definitions, formulas, and methodologies  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that are used by the hotel industry.   </a:t>
            </a:r>
            <a:endParaRPr lang="en-US" sz="2000" b="1" dirty="0" smtClean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  <a:p>
            <a:pPr marL="234950" indent="-234950">
              <a:lnSpc>
                <a:spcPts val="2500"/>
              </a:lnSpc>
              <a:spcBef>
                <a:spcPts val="900"/>
              </a:spcBef>
              <a:buFont typeface="Arial" pitchFamily="34" charset="0"/>
              <a:buChar char="•"/>
            </a:pP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Recipients have proven that they can “</a:t>
            </a:r>
            <a:r>
              <a:rPr lang="en-US" sz="2000" b="1" u="sng" dirty="0" smtClean="0">
                <a:latin typeface="Calibri" pitchFamily="34" charset="0"/>
                <a:cs typeface="Calibri" pitchFamily="34" charset="0"/>
              </a:rPr>
              <a:t>do the math” and interpret the results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.  </a:t>
            </a:r>
          </a:p>
          <a:p>
            <a:pPr marL="234950" indent="-234950">
              <a:lnSpc>
                <a:spcPts val="2500"/>
              </a:lnSpc>
              <a:spcBef>
                <a:spcPts val="900"/>
              </a:spcBef>
              <a:buFont typeface="Arial" pitchFamily="34" charset="0"/>
              <a:buChar char="•"/>
            </a:pP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They have demonstrated an ability to </a:t>
            </a:r>
            <a:r>
              <a:rPr lang="en-US" sz="2000" b="1" u="sng" dirty="0" smtClean="0">
                <a:latin typeface="Calibri" pitchFamily="34" charset="0"/>
                <a:cs typeface="Calibri" pitchFamily="34" charset="0"/>
              </a:rPr>
              <a:t>analyze various types of hotel industry data and to make strategic inferences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based upon that analysis.   </a:t>
            </a:r>
          </a:p>
          <a:p>
            <a:pPr marL="234950" indent="-234950">
              <a:lnSpc>
                <a:spcPts val="2500"/>
              </a:lnSpc>
              <a:spcBef>
                <a:spcPts val="900"/>
              </a:spcBef>
              <a:buFont typeface="Arial" pitchFamily="34" charset="0"/>
              <a:buChar char="•"/>
            </a:pP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Certification also confirms a comprehensive understanding of </a:t>
            </a:r>
            <a:r>
              <a:rPr lang="en-US" sz="2000" b="1" u="sng" dirty="0" smtClean="0">
                <a:latin typeface="Calibri" pitchFamily="34" charset="0"/>
                <a:cs typeface="Calibri" pitchFamily="34" charset="0"/>
              </a:rPr>
              <a:t>benchmarking and performance reports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.   </a:t>
            </a:r>
            <a:endParaRPr lang="en-US" sz="2000" b="1" dirty="0" smtClean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  <a:p>
            <a:pPr marL="234950" indent="-234950">
              <a:lnSpc>
                <a:spcPts val="2500"/>
              </a:lnSpc>
              <a:spcBef>
                <a:spcPts val="900"/>
              </a:spcBef>
              <a:buFont typeface="Arial" pitchFamily="34" charset="0"/>
              <a:buChar char="•"/>
            </a:pP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Designees have a grasp of the current landscape of the hotel industry, including relevant current events.   </a:t>
            </a:r>
          </a:p>
          <a:p>
            <a:pPr marL="234950" indent="-234950">
              <a:lnSpc>
                <a:spcPts val="2500"/>
              </a:lnSpc>
              <a:spcBef>
                <a:spcPts val="900"/>
              </a:spcBef>
              <a:buFont typeface="Arial" pitchFamily="34" charset="0"/>
              <a:buChar char="•"/>
            </a:pP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Achieving this distinction announces that you have a place among the best graduates in your profession and opens the doors to future career opportunities.</a:t>
            </a:r>
          </a:p>
          <a:p>
            <a:pPr marL="460375" indent="-460375">
              <a:lnSpc>
                <a:spcPts val="2800"/>
              </a:lnSpc>
              <a:spcBef>
                <a:spcPts val="600"/>
              </a:spcBef>
              <a:buNone/>
            </a:pP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41623450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7450" y="211889"/>
            <a:ext cx="8332080" cy="80650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Certification Content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92308" y="844584"/>
            <a:ext cx="8666039" cy="5338295"/>
          </a:xfrm>
          <a:prstGeom prst="rect">
            <a:avLst/>
          </a:prstGeom>
          <a:noFill/>
          <a:ln cap="flat" algn="ctr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60375" marR="0" lvl="0" indent="-460375" algn="l" defTabSz="914400" rtl="0" eaLnBrk="0" fontAlgn="base" latinLnBrk="0" hangingPunct="0">
              <a:lnSpc>
                <a:spcPct val="100000"/>
              </a:lnSpc>
              <a:spcBef>
                <a:spcPts val="15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Hotel Industry Analytical Foundations</a:t>
            </a:r>
          </a:p>
          <a:p>
            <a:pPr marL="738188" lvl="1" indent="-338138" eaLnBrk="0" fontAlgn="base" hangingPunct="0">
              <a:spcBef>
                <a:spcPts val="600"/>
              </a:spcBef>
              <a:spcAft>
                <a:spcPct val="0"/>
              </a:spcAft>
              <a:buFontTx/>
              <a:buChar char="–"/>
              <a:defRPr/>
            </a:pPr>
            <a:r>
              <a:rPr lang="en-US" b="1" kern="0" dirty="0" smtClean="0">
                <a:latin typeface="Calibri" pitchFamily="34" charset="0"/>
                <a:cs typeface="Calibri" pitchFamily="34" charset="0"/>
              </a:rPr>
              <a:t>Who are the players, affiliations, size and structure, categorization basics, benchmarking in the hotel industry, competitive sets, creating, changing, rules, stats, hotel industry lingo, industry hotel topics</a:t>
            </a:r>
          </a:p>
          <a:p>
            <a:pPr marL="460375" marR="0" lvl="0" indent="-460375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Hotel Math Fundamentals, </a:t>
            </a: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the metrics used by the Hotel Industry</a:t>
            </a:r>
          </a:p>
          <a:p>
            <a:pPr marL="738188" lvl="1" indent="-338138" eaLnBrk="0" fontAlgn="base" hangingPunct="0">
              <a:spcBef>
                <a:spcPts val="600"/>
              </a:spcBef>
              <a:spcAft>
                <a:spcPct val="0"/>
              </a:spcAft>
              <a:buFontTx/>
              <a:buChar char="–"/>
              <a:defRPr/>
            </a:pPr>
            <a:r>
              <a:rPr lang="en-US" b="1" kern="0" dirty="0" smtClean="0">
                <a:latin typeface="Calibri" pitchFamily="34" charset="0"/>
                <a:cs typeface="Calibri" pitchFamily="34" charset="0"/>
              </a:rPr>
              <a:t>Foundational metrics, definitions, formulas (Supply, Demand, Revenue, Occupancy, ADR, RevPAR, % changes, multi-year, index, yield, penetration, market share, ranking), methodologies, interpreting the numbers, Excel-based</a:t>
            </a:r>
          </a:p>
          <a:p>
            <a:pPr marL="460375" indent="-460375" eaLnBrk="0" fontAlgn="base" hangingPunct="0">
              <a:spcBef>
                <a:spcPts val="12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400" b="1" kern="0" dirty="0" smtClean="0">
                <a:latin typeface="Calibri" pitchFamily="34" charset="0"/>
                <a:cs typeface="Calibri" pitchFamily="34" charset="0"/>
              </a:rPr>
              <a:t>Property Level Benchmarking (STAR Reports)</a:t>
            </a:r>
          </a:p>
          <a:p>
            <a:pPr marL="738188" lvl="1" indent="-338138" eaLnBrk="0" fontAlgn="base" hangingPunct="0">
              <a:spcBef>
                <a:spcPts val="600"/>
              </a:spcBef>
              <a:spcAft>
                <a:spcPct val="0"/>
              </a:spcAft>
              <a:buFontTx/>
              <a:buChar char="–"/>
              <a:defRPr/>
            </a:pPr>
            <a:r>
              <a:rPr lang="en-US" b="1" kern="0" dirty="0" smtClean="0">
                <a:latin typeface="Calibri" pitchFamily="34" charset="0"/>
                <a:cs typeface="Calibri" pitchFamily="34" charset="0"/>
              </a:rPr>
              <a:t>Step though each page of a monthly, weekly, and daily STAR report; how do hotel managers use the data to make strategic decisions, hints, questions, case scenarios</a:t>
            </a:r>
          </a:p>
          <a:p>
            <a:pPr marL="460375" indent="-460375" eaLnBrk="0" fontAlgn="base" hangingPunct="0">
              <a:spcBef>
                <a:spcPts val="12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400" b="1" kern="0" dirty="0" smtClean="0">
                <a:latin typeface="Calibri" pitchFamily="34" charset="0"/>
                <a:cs typeface="Calibri" pitchFamily="34" charset="0"/>
              </a:rPr>
              <a:t>Hotel Industry Performance Reports </a:t>
            </a:r>
          </a:p>
          <a:p>
            <a:pPr marL="738188" lvl="1" indent="-338138" eaLnBrk="0" fontAlgn="base" hangingPunct="0">
              <a:spcBef>
                <a:spcPts val="600"/>
              </a:spcBef>
              <a:spcAft>
                <a:spcPct val="0"/>
              </a:spcAft>
              <a:buFontTx/>
              <a:buChar char="–"/>
              <a:defRPr/>
            </a:pPr>
            <a:r>
              <a:rPr lang="en-US" b="1" kern="0" dirty="0" smtClean="0">
                <a:latin typeface="Calibri" pitchFamily="34" charset="0"/>
                <a:cs typeface="Calibri" pitchFamily="34" charset="0"/>
              </a:rPr>
              <a:t>Step through each page of each ad-hoc report (Trends, Pipeline, HOST, Forecast, Destination Reports, others), explain all the metrics and how they are used, hints</a:t>
            </a:r>
          </a:p>
        </p:txBody>
      </p:sp>
    </p:spTree>
    <p:extLst>
      <p:ext uri="{BB962C8B-B14F-4D97-AF65-F5344CB8AC3E}">
        <p14:creationId xmlns:p14="http://schemas.microsoft.com/office/powerpoint/2010/main" val="38289508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1387" y="159498"/>
            <a:ext cx="8679530" cy="61448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CHIA Train-the-Trainer Sessions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832614"/>
            <a:ext cx="8795657" cy="3176442"/>
          </a:xfrm>
          <a:prstGeom prst="rect">
            <a:avLst/>
          </a:prstGeom>
          <a:noFill/>
          <a:ln cap="flat" algn="ctr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60375" indent="-460375">
              <a:spcBef>
                <a:spcPts val="2400"/>
              </a:spcBef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Free Train-the-Trainer sessions are provided to prepare professors to present the training to their students.</a:t>
            </a:r>
          </a:p>
          <a:p>
            <a:pPr marL="460375" indent="-460375">
              <a:spcBef>
                <a:spcPts val="1500"/>
              </a:spcBef>
            </a:pPr>
            <a:r>
              <a:rPr lang="en-US" sz="2400" b="1" u="sng" dirty="0" smtClean="0">
                <a:latin typeface="Calibri" pitchFamily="34" charset="0"/>
                <a:cs typeface="Calibri" pitchFamily="34" charset="0"/>
              </a:rPr>
              <a:t>Upcoming sessions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will be conducted all over the world:</a:t>
            </a:r>
          </a:p>
          <a:p>
            <a:pPr lvl="1">
              <a:spcBef>
                <a:spcPts val="800"/>
              </a:spcBef>
            </a:pP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October in Switzerland, Puerto Rico and Manchester</a:t>
            </a:r>
          </a:p>
          <a:p>
            <a:pPr lvl="1">
              <a:spcBef>
                <a:spcPts val="800"/>
              </a:spcBef>
            </a:pP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November in NY, Spain and the Netherlands</a:t>
            </a:r>
          </a:p>
          <a:p>
            <a:pPr lvl="1">
              <a:spcBef>
                <a:spcPts val="800"/>
              </a:spcBef>
            </a:pP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December in Orlando and Hong Kong</a:t>
            </a:r>
          </a:p>
          <a:p>
            <a:pPr lvl="1">
              <a:spcBef>
                <a:spcPts val="800"/>
              </a:spcBef>
            </a:pP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January in Philadelphia and the Philippines</a:t>
            </a:r>
          </a:p>
          <a:p>
            <a:pPr lvl="1">
              <a:spcBef>
                <a:spcPts val="800"/>
              </a:spcBef>
            </a:pP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February in Australia and possibly India</a:t>
            </a:r>
          </a:p>
          <a:p>
            <a:pPr lvl="1">
              <a:spcBef>
                <a:spcPts val="800"/>
              </a:spcBef>
            </a:pP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March in Nashville, Switzerland and possibly Italy</a:t>
            </a:r>
          </a:p>
          <a:p>
            <a:pPr lvl="1">
              <a:spcBef>
                <a:spcPts val="800"/>
              </a:spcBef>
            </a:pP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May in  Belfast (CHME), Bangkok (APacCHRIE) and Macedonia (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Fondacion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)</a:t>
            </a:r>
          </a:p>
          <a:p>
            <a:pPr lvl="1">
              <a:spcBef>
                <a:spcPts val="800"/>
              </a:spcBef>
            </a:pP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Also next year in Dallas (ICHRIE) and Budapest (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EuroCHRIE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)</a:t>
            </a:r>
            <a:endParaRPr lang="en-US" sz="2000" b="1" dirty="0">
              <a:latin typeface="Calibri" pitchFamily="34" charset="0"/>
              <a:cs typeface="Calibri" pitchFamily="34" charset="0"/>
            </a:endParaRPr>
          </a:p>
          <a:p>
            <a:pPr marL="460375" indent="-460375">
              <a:spcBef>
                <a:spcPts val="1500"/>
              </a:spcBef>
            </a:pPr>
            <a:r>
              <a:rPr lang="en-US" sz="2400" b="1" u="sng" dirty="0" smtClean="0">
                <a:latin typeface="Calibri" pitchFamily="34" charset="0"/>
                <a:cs typeface="Calibri" pitchFamily="34" charset="0"/>
              </a:rPr>
              <a:t>Online training is also available.</a:t>
            </a:r>
            <a:endParaRPr lang="en-US" sz="2400" b="1" u="sng" dirty="0">
              <a:latin typeface="Calibri" pitchFamily="34" charset="0"/>
              <a:cs typeface="Calibri" pitchFamily="34" charset="0"/>
            </a:endParaRPr>
          </a:p>
          <a:p>
            <a:pPr marL="460375" indent="-460375">
              <a:spcBef>
                <a:spcPts val="2400"/>
              </a:spcBef>
            </a:pPr>
            <a:endParaRPr lang="en-US" sz="2400" b="1" dirty="0" smtClean="0">
              <a:latin typeface="Calibri" pitchFamily="34" charset="0"/>
              <a:cs typeface="Calibri" pitchFamily="34" charset="0"/>
            </a:endParaRPr>
          </a:p>
          <a:p>
            <a:pPr marL="460375" indent="-460375">
              <a:spcBef>
                <a:spcPts val="2400"/>
              </a:spcBef>
              <a:buNone/>
            </a:pPr>
            <a:endParaRPr lang="en-US" sz="2400" b="1" dirty="0" smtClean="0">
              <a:latin typeface="Calibri" pitchFamily="34" charset="0"/>
              <a:cs typeface="Calibri" pitchFamily="34" charset="0"/>
            </a:endParaRPr>
          </a:p>
          <a:p>
            <a:pPr marL="460375" indent="-460375">
              <a:spcBef>
                <a:spcPts val="2400"/>
              </a:spcBef>
              <a:buNone/>
            </a:pPr>
            <a:endParaRPr lang="en-US" sz="2400" b="1" dirty="0" smtClean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2879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86572"/>
            <a:ext cx="8229600" cy="11328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Industry version of the CHIA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82250" y="925756"/>
            <a:ext cx="8551888" cy="3102610"/>
          </a:xfrm>
          <a:prstGeom prst="rect">
            <a:avLst/>
          </a:prstGeom>
          <a:noFill/>
          <a:ln cap="flat" algn="ctr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60375" indent="-460375" fontAlgn="base">
              <a:spcBef>
                <a:spcPts val="1500"/>
              </a:spcBef>
              <a:spcAft>
                <a:spcPct val="0"/>
              </a:spcAft>
              <a:buFontTx/>
              <a:buChar char="•"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An</a:t>
            </a:r>
            <a:r>
              <a:rPr kumimoji="0" lang="en-US" sz="24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industry version of the CHIA certification was launched in 2014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.  </a:t>
            </a:r>
          </a:p>
          <a:p>
            <a:pPr marL="460375" indent="-460375" fontAlgn="base">
              <a:spcBef>
                <a:spcPts val="1500"/>
              </a:spcBef>
              <a:spcAft>
                <a:spcPct val="0"/>
              </a:spcAft>
              <a:buFontTx/>
              <a:buChar char="•"/>
              <a:defRPr/>
            </a:pPr>
            <a:r>
              <a:rPr kumimoji="0" lang="en-US" sz="24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The training has been presented to GMs, RMs, trainers and corporate staff.  </a:t>
            </a:r>
          </a:p>
          <a:p>
            <a:pPr marL="460375" indent="-460375" fontAlgn="base">
              <a:spcBef>
                <a:spcPts val="1500"/>
              </a:spcBef>
              <a:spcAft>
                <a:spcPct val="0"/>
              </a:spcAft>
              <a:buFontTx/>
              <a:buChar char="•"/>
              <a:defRPr/>
            </a:pPr>
            <a:r>
              <a:rPr kumimoji="0" lang="en-US" sz="24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Over 5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00 industry professionals have already been certified.  We have conducted pilots for nearly 20 companies. </a:t>
            </a:r>
          </a:p>
          <a:p>
            <a:pPr marL="460375" indent="-460375" fontAlgn="base">
              <a:spcBef>
                <a:spcPts val="15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400" b="1" dirty="0">
                <a:latin typeface="Calibri" pitchFamily="34" charset="0"/>
                <a:cs typeface="Calibri" pitchFamily="34" charset="0"/>
              </a:rPr>
              <a:t>There are a variety of formats: online, public workshop, private workshop for a company or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organization.  </a:t>
            </a:r>
          </a:p>
          <a:p>
            <a:pPr marL="460375" indent="-460375" fontAlgn="base">
              <a:spcBef>
                <a:spcPts val="15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The cost of the industry certification is $300 USD.  </a:t>
            </a:r>
          </a:p>
          <a:p>
            <a:pPr marL="460375" indent="-460375" fontAlgn="base">
              <a:spcBef>
                <a:spcPts val="15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400" b="1" u="sng" dirty="0" smtClean="0">
                <a:latin typeface="Calibri" pitchFamily="34" charset="0"/>
                <a:cs typeface="Calibri" pitchFamily="34" charset="0"/>
              </a:rPr>
              <a:t>Schools can offer the CHIA training to industry professionals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(Exec Ed, Career Dev).  Let me know if you are interested.</a:t>
            </a:r>
          </a:p>
        </p:txBody>
      </p:sp>
    </p:spTree>
    <p:extLst>
      <p:ext uri="{BB962C8B-B14F-4D97-AF65-F5344CB8AC3E}">
        <p14:creationId xmlns:p14="http://schemas.microsoft.com/office/powerpoint/2010/main" val="40034609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 _PPT_TEMPLATE_2010">
  <a:themeElements>
    <a:clrScheme name="3_NEW STR  template 1.21.04 11">
      <a:dk1>
        <a:srgbClr val="3E3E5C"/>
      </a:dk1>
      <a:lt1>
        <a:srgbClr val="FFFFFF"/>
      </a:lt1>
      <a:dk2>
        <a:srgbClr val="666699"/>
      </a:dk2>
      <a:lt2>
        <a:srgbClr val="FFFFFF"/>
      </a:lt2>
      <a:accent1>
        <a:srgbClr val="60597B"/>
      </a:accent1>
      <a:accent2>
        <a:srgbClr val="6666FF"/>
      </a:accent2>
      <a:accent3>
        <a:srgbClr val="B8B8CA"/>
      </a:accent3>
      <a:accent4>
        <a:srgbClr val="DADADA"/>
      </a:accent4>
      <a:accent5>
        <a:srgbClr val="B6B5BF"/>
      </a:accent5>
      <a:accent6>
        <a:srgbClr val="5C5CE7"/>
      </a:accent6>
      <a:hlink>
        <a:srgbClr val="99CCFF"/>
      </a:hlink>
      <a:folHlink>
        <a:srgbClr val="FFFF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3_NEW STR  template 1.21.0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NEW STR  template 1.21.0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NEW STR  template 1.21.0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NEW STR  template 1.21.0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NEW STR  template 1.21.0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NEW STR  template 1.21.0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NEW STR  template 1.21.0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NEW STR  template 1.21.0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NEW STR  template 1.21.0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NEW STR  template 1.21.0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NEW STR  template 1.21.0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NEW STR  template 1.21.0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NEW STR  template 1.21.04 13">
        <a:dk1>
          <a:srgbClr val="DDDDDD"/>
        </a:dk1>
        <a:lt1>
          <a:srgbClr val="FFFFFF"/>
        </a:lt1>
        <a:dk2>
          <a:srgbClr val="000000"/>
        </a:dk2>
        <a:lt2>
          <a:srgbClr val="FFFFFF"/>
        </a:lt2>
        <a:accent1>
          <a:srgbClr val="803911"/>
        </a:accent1>
        <a:accent2>
          <a:srgbClr val="BD794C"/>
        </a:accent2>
        <a:accent3>
          <a:srgbClr val="AAAAAA"/>
        </a:accent3>
        <a:accent4>
          <a:srgbClr val="DADADA"/>
        </a:accent4>
        <a:accent5>
          <a:srgbClr val="C0AEAA"/>
        </a:accent5>
        <a:accent6>
          <a:srgbClr val="AB6D44"/>
        </a:accent6>
        <a:hlink>
          <a:srgbClr val="CCCC66"/>
        </a:hlink>
        <a:folHlink>
          <a:srgbClr val="B4883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NEW STR  template 1.21.04 14">
        <a:dk1>
          <a:srgbClr val="DDDDDD"/>
        </a:dk1>
        <a:lt1>
          <a:srgbClr val="FFFFFF"/>
        </a:lt1>
        <a:dk2>
          <a:srgbClr val="000000"/>
        </a:dk2>
        <a:lt2>
          <a:srgbClr val="FFFFFF"/>
        </a:lt2>
        <a:accent1>
          <a:srgbClr val="DA5800"/>
        </a:accent1>
        <a:accent2>
          <a:srgbClr val="579A32"/>
        </a:accent2>
        <a:accent3>
          <a:srgbClr val="AAAAAA"/>
        </a:accent3>
        <a:accent4>
          <a:srgbClr val="DADADA"/>
        </a:accent4>
        <a:accent5>
          <a:srgbClr val="EAB4AA"/>
        </a:accent5>
        <a:accent6>
          <a:srgbClr val="4E8B2C"/>
        </a:accent6>
        <a:hlink>
          <a:srgbClr val="1F1FB1"/>
        </a:hlink>
        <a:folHlink>
          <a:srgbClr val="89320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TR Color Palette">
    <a:dk1>
      <a:srgbClr val="DDDDDD"/>
    </a:dk1>
    <a:lt1>
      <a:srgbClr val="FFFFFF"/>
    </a:lt1>
    <a:dk2>
      <a:srgbClr val="000000"/>
    </a:dk2>
    <a:lt2>
      <a:srgbClr val="FFFFFF"/>
    </a:lt2>
    <a:accent1>
      <a:srgbClr val="DA5800"/>
    </a:accent1>
    <a:accent2>
      <a:srgbClr val="579A32"/>
    </a:accent2>
    <a:accent3>
      <a:srgbClr val="3366FF"/>
    </a:accent3>
    <a:accent4>
      <a:srgbClr val="893201"/>
    </a:accent4>
    <a:accent5>
      <a:srgbClr val="008C99"/>
    </a:accent5>
    <a:accent6>
      <a:srgbClr val="CC9900"/>
    </a:accent6>
    <a:hlink>
      <a:srgbClr val="581278"/>
    </a:hlink>
    <a:folHlink>
      <a:srgbClr val="960000"/>
    </a:folHlink>
  </a:clrScheme>
  <a:fontScheme name="3_NEW STR  template 1.21.04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0B06EC73294840A2843D06AA90AE27" ma:contentTypeVersion="1" ma:contentTypeDescription="Create a new document." ma:contentTypeScope="" ma:versionID="df3c82f8116d6e98847e256fd0c1af55">
  <xsd:schema xmlns:xsd="http://www.w3.org/2001/XMLSchema" xmlns:p="http://schemas.microsoft.com/office/2006/metadata/properties" xmlns:ns2="beb54c3a-fa97-4d41-9a92-1f2a9c2f8250" targetNamespace="http://schemas.microsoft.com/office/2006/metadata/properties" ma:root="true" ma:fieldsID="6e4c27ed6d886e3655a58eb65d85c2da" ns2:_="">
    <xsd:import namespace="beb54c3a-fa97-4d41-9a92-1f2a9c2f8250"/>
    <xsd:element name="properties">
      <xsd:complexType>
        <xsd:sequence>
          <xsd:element name="documentManagement">
            <xsd:complexType>
              <xsd:all>
                <xsd:element ref="ns2:Presenter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beb54c3a-fa97-4d41-9a92-1f2a9c2f8250" elementFormDefault="qualified">
    <xsd:import namespace="http://schemas.microsoft.com/office/2006/documentManagement/types"/>
    <xsd:element name="Presenter" ma:index="8" nillable="true" ma:displayName="Presenter" ma:list="UserInfo" ma:internalName="Present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>
    <Presenter xmlns="beb54c3a-fa97-4d41-9a92-1f2a9c2f8250">
      <UserInfo>
        <DisplayName/>
        <AccountId xsi:nil="true"/>
        <AccountType/>
      </UserInfo>
    </Presenter>
  </documentManagement>
</p:properties>
</file>

<file path=customXml/itemProps1.xml><?xml version="1.0" encoding="utf-8"?>
<ds:datastoreItem xmlns:ds="http://schemas.openxmlformats.org/officeDocument/2006/customXml" ds:itemID="{BF664FA7-A9EB-4037-B394-97095EC3C15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A78AF9F-0026-49FC-A9D3-D7F9BC9EE8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eb54c3a-fa97-4d41-9a92-1f2a9c2f8250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9205898D-05AD-4B01-A2EE-A00A44B2FDCE}">
  <ds:schemaRefs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terms/"/>
    <ds:schemaRef ds:uri="http://purl.org/dc/elements/1.1/"/>
    <ds:schemaRef ds:uri="beb54c3a-fa97-4d41-9a92-1f2a9c2f8250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STR _PPT_TEMPLATE_2010</Template>
  <TotalTime>17335</TotalTime>
  <Words>8119</Words>
  <Application>Microsoft Office PowerPoint</Application>
  <PresentationFormat>On-screen Show (4:3)</PresentationFormat>
  <Paragraphs>997</Paragraphs>
  <Slides>76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77" baseType="lpstr">
      <vt:lpstr>STR _PPT_TEMPLATE_2010</vt:lpstr>
      <vt:lpstr>PowerPoint Presentation</vt:lpstr>
      <vt:lpstr>STR Global  (Smith Travel Research)</vt:lpstr>
      <vt:lpstr>STR SHARE Center</vt:lpstr>
      <vt:lpstr>Launched in 2011, the SHARE Center has 530 member schools from 56 countries</vt:lpstr>
      <vt:lpstr>What’s included in a SHARE Center membership?    Hotel and Tourism Data   </vt:lpstr>
      <vt:lpstr> And in addition to Data …</vt:lpstr>
      <vt:lpstr>Industry Relevant Training Programs</vt:lpstr>
      <vt:lpstr>PowerPoint Presentation</vt:lpstr>
      <vt:lpstr>Certification in Hotel  Industry Analytics</vt:lpstr>
      <vt:lpstr>New – Abbreviated Version of the CHIA –  Hotel Industry Foundations &amp; Introduction to Analytics</vt:lpstr>
      <vt:lpstr>     HotelNewsNow.com – Academic Support</vt:lpstr>
      <vt:lpstr>We would be delighted to have you and your university involved in the SHARE Center!</vt:lpstr>
      <vt:lpstr>PowerPoint Presentation</vt:lpstr>
      <vt:lpstr>Here are some things we have done …</vt:lpstr>
      <vt:lpstr>Here are some things we have learned from you …</vt:lpstr>
      <vt:lpstr>PowerPoint Presentation</vt:lpstr>
      <vt:lpstr>Observations regarding Experiential Learning – top 5</vt:lpstr>
      <vt:lpstr>Familiarity with data is priceless - examples</vt:lpstr>
      <vt:lpstr>Not rocket science!</vt:lpstr>
      <vt:lpstr>PowerPoint Presentation</vt:lpstr>
      <vt:lpstr>Nothing compares to  hands-on experience working with live industry data</vt:lpstr>
      <vt:lpstr>PowerPoint Presentation</vt:lpstr>
      <vt:lpstr>How to Conduct a Market Study - Description</vt:lpstr>
      <vt:lpstr>Excerpt/Sample Application  – Which research projects utilize which types of data?</vt:lpstr>
      <vt:lpstr>Sample Market Study – Components:</vt:lpstr>
      <vt:lpstr>PowerPoint Presentation</vt:lpstr>
      <vt:lpstr>PowerPoint Presentation</vt:lpstr>
      <vt:lpstr>Excerpt from Branding - Collaboration Examples in the Hotel Industry  </vt:lpstr>
      <vt:lpstr>PowerPoint Presentation</vt:lpstr>
      <vt:lpstr>CHIA Application Exercises – sample list</vt:lpstr>
      <vt:lpstr>PowerPoint Presentation</vt:lpstr>
      <vt:lpstr>Student Research Projects</vt:lpstr>
      <vt:lpstr>PowerPoint Presentation</vt:lpstr>
      <vt:lpstr>Examples of H&amp;T professors creatively using data: </vt:lpstr>
      <vt:lpstr>PowerPoint Presentation</vt:lpstr>
      <vt:lpstr>Additional Research examples – ideas for you</vt:lpstr>
      <vt:lpstr>PowerPoint Presentation</vt:lpstr>
      <vt:lpstr>PowerPoint Presentation</vt:lpstr>
      <vt:lpstr>PowerPoint Presentation</vt:lpstr>
      <vt:lpstr>1. Compare the hotel industry in  different areas of the world</vt:lpstr>
      <vt:lpstr>2. Contrast the various players in the  hotel industry</vt:lpstr>
      <vt:lpstr>3. Determine the value and alternatives related to benchmarking in the hotel industry</vt:lpstr>
      <vt:lpstr>4. Determine accurate competitors of a  subject hotel (who is the comp set?)</vt:lpstr>
      <vt:lpstr>5. Analyze raw property and competitor  monthly performance data over time</vt:lpstr>
      <vt:lpstr>6. Work with daily or group/transient data  to find areas of improvement for a hotel</vt:lpstr>
      <vt:lpstr>7. Analyze performance of sample hotels</vt:lpstr>
      <vt:lpstr>8. Case scenario – positive and negative impacts upon percent changes</vt:lpstr>
      <vt:lpstr>9. Analyze industry performance data for a specific geographic area</vt:lpstr>
      <vt:lpstr>PowerPoint Presentation</vt:lpstr>
      <vt:lpstr>10. Determine comparable markets  for a subject market</vt:lpstr>
      <vt:lpstr>11. Conduct a development analysis</vt:lpstr>
      <vt:lpstr>12. Analyze conversion activity in a  specific geographic area</vt:lpstr>
      <vt:lpstr>13. Conduct a profitability analysis</vt:lpstr>
      <vt:lpstr>14. Contrast performance in economic cycles</vt:lpstr>
      <vt:lpstr>15. Analyze sellout night data for a specific market or sample hotel</vt:lpstr>
      <vt:lpstr>16. Conduct a market study</vt:lpstr>
      <vt:lpstr>17. Conduct an impact analysis</vt:lpstr>
      <vt:lpstr>18. Conduct a feasibility study</vt:lpstr>
      <vt:lpstr>PowerPoint Presentation</vt:lpstr>
      <vt:lpstr>19. Use hotel industry publications to review performance data for a continent</vt:lpstr>
      <vt:lpstr>20. Simulate a tourism organization</vt:lpstr>
      <vt:lpstr>21. Use a Destination Report to teach forecasting</vt:lpstr>
      <vt:lpstr>22. Compare accounting profit and loss data  for different hotels</vt:lpstr>
      <vt:lpstr>23. What is the best possible calendar  for the hotel industry?</vt:lpstr>
      <vt:lpstr>24. Using hotel latitude/longitude data with GIS (geographical Information systems) programs</vt:lpstr>
      <vt:lpstr>25. Study “modeling” with hotel industry data</vt:lpstr>
      <vt:lpstr>PowerPoint Presentation</vt:lpstr>
      <vt:lpstr>Benchmarking 101: my hotel vs. the competition How STR serves the hotel industry and how most GMs are bonused</vt:lpstr>
      <vt:lpstr>PowerPoint Presentation</vt:lpstr>
      <vt:lpstr> Academic Presentations</vt:lpstr>
      <vt:lpstr>Dictionary of hospitality terminology – a preview</vt:lpstr>
      <vt:lpstr>Certification Details</vt:lpstr>
      <vt:lpstr>Certification Description</vt:lpstr>
      <vt:lpstr>Certification Content</vt:lpstr>
      <vt:lpstr>CHIA Train-the-Trainer Sessions</vt:lpstr>
      <vt:lpstr>Industry version of the CHIA</vt:lpstr>
    </vt:vector>
  </TitlesOfParts>
  <Company>STR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Total United States Occupancy and ADR Percent Change YTD through 3/6</dc:title>
  <dc:creator>Kim Carter</dc:creator>
  <cp:lastModifiedBy>Steve Hood</cp:lastModifiedBy>
  <cp:revision>1758</cp:revision>
  <dcterms:created xsi:type="dcterms:W3CDTF">2010-03-16T19:13:05Z</dcterms:created>
  <dcterms:modified xsi:type="dcterms:W3CDTF">2015-10-22T13:42:08Z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0x010100BA0B06EC73294840A2843D06AA90AE27</vt:lpwstr>
  </property>
</Properties>
</file>